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notesSlides/notesSlide130.xml" ContentType="application/vnd.openxmlformats-officedocument.presentationml.notesSlide+xml"/>
  <Override PartName="/ppt/notesSlides/notesSlide141.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slides/slide147.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notesSlides/notesSlide146.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notesSlides/notesSlide13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notesSlides/notesSlide124.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notesSlides/notesSlide113.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Override PartName="/ppt/notesSlides/notesSlide129.xml" ContentType="application/vnd.openxmlformats-officedocument.presentationml.notesSlide+xml"/>
  <Override PartName="/ppt/slides/slide108.xml" ContentType="application/vnd.openxmlformats-officedocument.presentationml.slide+xml"/>
  <Override PartName="/ppt/notesSlides/notesSlide118.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notesSlides/notesSlide132.xml" ContentType="application/vnd.openxmlformats-officedocument.presentationml.notesSlide+xml"/>
  <Override PartName="/ppt/notesSlides/notesSlide143.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notesSlides/notesSlide121.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Override PartName="/ppt/notesSlides/notesSlide65.xml" ContentType="application/vnd.openxmlformats-officedocument.presentationml.notesSlide+xml"/>
  <Override PartName="/ppt/notesSlides/notesSlide110.xml" ContentType="application/vnd.openxmlformats-officedocument.presentationml.notesSlide+xml"/>
  <Override PartName="/ppt/slides/slide41.xml" ContentType="application/vnd.openxmlformats-officedocument.presentationml.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notesSlides/notesSlide32.xml" ContentType="application/vnd.openxmlformats-officedocument.presentationml.notesSlide+xml"/>
  <Override PartName="/ppt/slides/slide138.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48.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notesSlides/notesSlide10.xml" ContentType="application/vnd.openxmlformats-officedocument.presentationml.notesSlide+xml"/>
  <Override PartName="/ppt/notesSlides/notesSlide137.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notesSlides/notesSlide99.xml" ContentType="application/vnd.openxmlformats-officedocument.presentationml.notesSlide+xml"/>
  <Override PartName="/ppt/notesSlides/notesSlide126.xml" ContentType="application/vnd.openxmlformats-officedocument.presentationml.notesSlide+xml"/>
  <Override PartName="/ppt/notesSlides/notesSlide144.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notesSlides/notesSlide104.xml" ContentType="application/vnd.openxmlformats-officedocument.presentationml.notesSlide+xml"/>
  <Override PartName="/ppt/notesSlides/notesSlide115.xml" ContentType="application/vnd.openxmlformats-officedocument.presentationml.notesSlide+xml"/>
  <Override PartName="/ppt/notesSlides/notesSlide13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95.xml" ContentType="application/vnd.openxmlformats-officedocument.presentationml.notesSlide+xml"/>
  <Override PartName="/ppt/notesSlides/notesSlide122.xml" ContentType="application/vnd.openxmlformats-officedocument.presentationml.notesSlide+xml"/>
  <Override PartName="/ppt/notesSlides/notesSlide140.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149.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notesSlides/notesSlide127.xml" ContentType="application/vnd.openxmlformats-officedocument.presentationml.notesSlide+xml"/>
  <Override PartName="/ppt/notesSlides/notesSlide138.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notesSlides/notesSlide89.xml" ContentType="application/vnd.openxmlformats-officedocument.presentationml.notesSlide+xml"/>
  <Override PartName="/ppt/notesSlides/notesSlide116.xml" ContentType="application/vnd.openxmlformats-officedocument.presentationml.notesSlide+xml"/>
  <Override PartName="/ppt/notesSlides/notesSlide145.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notesSlides/notesSlide78.xml" ContentType="application/vnd.openxmlformats-officedocument.presentationml.notesSlide+xml"/>
  <Override PartName="/ppt/notesSlides/notesSlide123.xml" ContentType="application/vnd.openxmlformats-officedocument.presentationml.notesSlide+xml"/>
  <Override PartName="/ppt/notesSlides/notesSlide134.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slides/slide129.xml" ContentType="application/vnd.openxmlformats-officedocument.presentationml.slide+xml"/>
  <Override PartName="/ppt/notesSlides/notesSlide12.xml" ContentType="application/vnd.openxmlformats-officedocument.presentationml.notesSlide+xml"/>
  <Override PartName="/ppt/notesSlides/notesSlide139.xml" ContentType="application/vnd.openxmlformats-officedocument.presentationml.notesSlide+xml"/>
  <Override PartName="/ppt/slides/slide118.xml" ContentType="application/vnd.openxmlformats-officedocument.presentationml.slide+xml"/>
  <Override PartName="/ppt/notesSlides/notesSlide128.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17.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notesSlides/notesSlide142.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notesSlides/notesSlide131.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120.xml" ContentType="application/vnd.openxmlformats-officedocument.presentationml.notesSlide+xml"/>
  <Override PartName="/ppt/slides/slide51.xml" ContentType="application/vnd.openxmlformats-officedocument.presentationml.slide+xml"/>
  <Override PartName="/ppt/notesSlides/notesSlide53.xml" ContentType="application/vnd.openxmlformats-officedocument.presentationml.notesSlide+xml"/>
  <Override PartName="/ppt/slides/slide40.xml" ContentType="application/vnd.openxmlformats-officedocument.presentationml.slide+xml"/>
  <Override PartName="/ppt/notesSlides/notesSlide42.xml" ContentType="application/vnd.openxmlformats-officedocument.presentationml.notesSlide+xml"/>
  <Override PartName="/ppt/slides/slide148.xml" ContentType="application/vnd.openxmlformats-officedocument.presentationml.slide+xml"/>
  <Override PartName="/ppt/notesSlides/notesSlide8.xml" ContentType="application/vnd.openxmlformats-officedocument.presentationml.notesSlide+xml"/>
  <Default Extension="gif" ContentType="image/gif"/>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notesSlides/notesSlide147.xml" ContentType="application/vnd.openxmlformats-officedocument.presentationml.notesSlide+xml"/>
  <Override PartName="/ppt/slides/slide78.xml" ContentType="application/vnd.openxmlformats-officedocument.presentationml.slide+xml"/>
  <Override PartName="/ppt/slides/slide115.xml" ContentType="application/vnd.openxmlformats-officedocument.presentationml.slide+xml"/>
  <Override PartName="/ppt/notesSlides/notesSlide125.xml" ContentType="application/vnd.openxmlformats-officedocument.presentationml.notesSlide+xml"/>
  <Override PartName="/ppt/notesSlides/notesSlide136.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114.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notesSlides/notesSlide150.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commentAuthors.xml" ContentType="application/vnd.openxmlformats-officedocument.presentationml.commentAuthors+xml"/>
  <Override PartName="/ppt/notesSlides/notesSlide50.xml" ContentType="application/vnd.openxmlformats-officedocument.presentationml.notesSlide+xml"/>
  <Override PartName="/ppt/slides/slide109.xml" ContentType="application/vnd.openxmlformats-officedocument.presentationml.slide+xml"/>
  <Override PartName="/ppt/slides/slide145.xml" ContentType="application/vnd.openxmlformats-officedocument.presentationml.slide+xml"/>
  <Override PartName="/ppt/notesSlides/notesSlide108.xml" ContentType="application/vnd.openxmlformats-officedocument.presentationml.notesSlide+xml"/>
  <Override PartName="/ppt/notesSlides/notesSlide11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54"/>
  </p:notesMasterIdLst>
  <p:sldIdLst>
    <p:sldId id="256" r:id="rId2"/>
    <p:sldId id="355" r:id="rId3"/>
    <p:sldId id="337" r:id="rId4"/>
    <p:sldId id="451" r:id="rId5"/>
    <p:sldId id="278" r:id="rId6"/>
    <p:sldId id="257" r:id="rId7"/>
    <p:sldId id="265" r:id="rId8"/>
    <p:sldId id="279" r:id="rId9"/>
    <p:sldId id="258" r:id="rId10"/>
    <p:sldId id="281" r:id="rId11"/>
    <p:sldId id="263" r:id="rId12"/>
    <p:sldId id="356" r:id="rId13"/>
    <p:sldId id="259" r:id="rId14"/>
    <p:sldId id="260" r:id="rId15"/>
    <p:sldId id="366" r:id="rId16"/>
    <p:sldId id="367" r:id="rId17"/>
    <p:sldId id="357" r:id="rId18"/>
    <p:sldId id="292" r:id="rId19"/>
    <p:sldId id="264" r:id="rId20"/>
    <p:sldId id="358" r:id="rId21"/>
    <p:sldId id="303" r:id="rId22"/>
    <p:sldId id="449" r:id="rId23"/>
    <p:sldId id="311" r:id="rId24"/>
    <p:sldId id="359" r:id="rId25"/>
    <p:sldId id="293" r:id="rId26"/>
    <p:sldId id="324" r:id="rId27"/>
    <p:sldId id="348" r:id="rId28"/>
    <p:sldId id="347" r:id="rId29"/>
    <p:sldId id="452" r:id="rId30"/>
    <p:sldId id="453" r:id="rId31"/>
    <p:sldId id="288" r:id="rId32"/>
    <p:sldId id="454" r:id="rId33"/>
    <p:sldId id="456" r:id="rId34"/>
    <p:sldId id="457" r:id="rId35"/>
    <p:sldId id="458" r:id="rId36"/>
    <p:sldId id="287" r:id="rId37"/>
    <p:sldId id="289" r:id="rId38"/>
    <p:sldId id="290" r:id="rId39"/>
    <p:sldId id="304" r:id="rId40"/>
    <p:sldId id="291" r:id="rId41"/>
    <p:sldId id="429" r:id="rId42"/>
    <p:sldId id="305" r:id="rId43"/>
    <p:sldId id="349" r:id="rId44"/>
    <p:sldId id="405" r:id="rId45"/>
    <p:sldId id="360" r:id="rId46"/>
    <p:sldId id="353" r:id="rId47"/>
    <p:sldId id="346" r:id="rId48"/>
    <p:sldId id="354" r:id="rId49"/>
    <p:sldId id="350" r:id="rId50"/>
    <p:sldId id="351" r:id="rId51"/>
    <p:sldId id="391" r:id="rId52"/>
    <p:sldId id="407" r:id="rId53"/>
    <p:sldId id="392" r:id="rId54"/>
    <p:sldId id="362" r:id="rId55"/>
    <p:sldId id="393" r:id="rId56"/>
    <p:sldId id="352" r:id="rId57"/>
    <p:sldId id="395" r:id="rId58"/>
    <p:sldId id="271" r:id="rId59"/>
    <p:sldId id="365" r:id="rId60"/>
    <p:sldId id="363" r:id="rId61"/>
    <p:sldId id="394" r:id="rId62"/>
    <p:sldId id="270" r:id="rId63"/>
    <p:sldId id="406" r:id="rId64"/>
    <p:sldId id="364" r:id="rId65"/>
    <p:sldId id="316" r:id="rId66"/>
    <p:sldId id="397" r:id="rId67"/>
    <p:sldId id="368" r:id="rId68"/>
    <p:sldId id="317" r:id="rId69"/>
    <p:sldId id="370" r:id="rId70"/>
    <p:sldId id="401" r:id="rId71"/>
    <p:sldId id="403" r:id="rId72"/>
    <p:sldId id="404" r:id="rId73"/>
    <p:sldId id="398" r:id="rId74"/>
    <p:sldId id="336" r:id="rId75"/>
    <p:sldId id="446" r:id="rId76"/>
    <p:sldId id="447" r:id="rId77"/>
    <p:sldId id="448" r:id="rId78"/>
    <p:sldId id="373" r:id="rId79"/>
    <p:sldId id="375" r:id="rId80"/>
    <p:sldId id="376" r:id="rId81"/>
    <p:sldId id="282" r:id="rId82"/>
    <p:sldId id="371" r:id="rId83"/>
    <p:sldId id="302" r:id="rId84"/>
    <p:sldId id="380" r:id="rId85"/>
    <p:sldId id="372" r:id="rId86"/>
    <p:sldId id="408" r:id="rId87"/>
    <p:sldId id="409" r:id="rId88"/>
    <p:sldId id="385" r:id="rId89"/>
    <p:sldId id="410" r:id="rId90"/>
    <p:sldId id="338" r:id="rId91"/>
    <p:sldId id="381" r:id="rId92"/>
    <p:sldId id="343" r:id="rId93"/>
    <p:sldId id="411" r:id="rId94"/>
    <p:sldId id="318" r:id="rId95"/>
    <p:sldId id="319" r:id="rId96"/>
    <p:sldId id="382" r:id="rId97"/>
    <p:sldId id="297" r:id="rId98"/>
    <p:sldId id="412" r:id="rId99"/>
    <p:sldId id="383" r:id="rId100"/>
    <p:sldId id="384" r:id="rId101"/>
    <p:sldId id="320" r:id="rId102"/>
    <p:sldId id="445" r:id="rId103"/>
    <p:sldId id="342" r:id="rId104"/>
    <p:sldId id="413" r:id="rId105"/>
    <p:sldId id="321" r:id="rId106"/>
    <p:sldId id="414" r:id="rId107"/>
    <p:sldId id="416" r:id="rId108"/>
    <p:sldId id="322" r:id="rId109"/>
    <p:sldId id="417" r:id="rId110"/>
    <p:sldId id="418" r:id="rId111"/>
    <p:sldId id="323" r:id="rId112"/>
    <p:sldId id="420" r:id="rId113"/>
    <p:sldId id="419" r:id="rId114"/>
    <p:sldId id="421" r:id="rId115"/>
    <p:sldId id="422" r:id="rId116"/>
    <p:sldId id="450" r:id="rId117"/>
    <p:sldId id="386" r:id="rId118"/>
    <p:sldId id="309" r:id="rId119"/>
    <p:sldId id="423" r:id="rId120"/>
    <p:sldId id="387" r:id="rId121"/>
    <p:sldId id="424" r:id="rId122"/>
    <p:sldId id="388" r:id="rId123"/>
    <p:sldId id="298" r:id="rId124"/>
    <p:sldId id="425" r:id="rId125"/>
    <p:sldId id="426" r:id="rId126"/>
    <p:sldId id="427" r:id="rId127"/>
    <p:sldId id="428" r:id="rId128"/>
    <p:sldId id="430" r:id="rId129"/>
    <p:sldId id="389" r:id="rId130"/>
    <p:sldId id="301" r:id="rId131"/>
    <p:sldId id="432" r:id="rId132"/>
    <p:sldId id="433" r:id="rId133"/>
    <p:sldId id="330" r:id="rId134"/>
    <p:sldId id="434" r:id="rId135"/>
    <p:sldId id="435" r:id="rId136"/>
    <p:sldId id="390" r:id="rId137"/>
    <p:sldId id="331" r:id="rId138"/>
    <p:sldId id="332" r:id="rId139"/>
    <p:sldId id="443" r:id="rId140"/>
    <p:sldId id="326" r:id="rId141"/>
    <p:sldId id="437" r:id="rId142"/>
    <p:sldId id="438" r:id="rId143"/>
    <p:sldId id="439" r:id="rId144"/>
    <p:sldId id="441" r:id="rId145"/>
    <p:sldId id="442" r:id="rId146"/>
    <p:sldId id="378" r:id="rId147"/>
    <p:sldId id="339" r:id="rId148"/>
    <p:sldId id="328" r:id="rId149"/>
    <p:sldId id="459" r:id="rId150"/>
    <p:sldId id="340" r:id="rId151"/>
    <p:sldId id="341" r:id="rId152"/>
    <p:sldId id="333" r:id="rId153"/>
  </p:sldIdLst>
  <p:sldSz cx="9144000" cy="5143500" type="screen16x9"/>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ans de Jong" initials="HdJ"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007A37"/>
    <a:srgbClr val="00CC66"/>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2" autoAdjust="0"/>
    <p:restoredTop sz="94628" autoAdjust="0"/>
  </p:normalViewPr>
  <p:slideViewPr>
    <p:cSldViewPr>
      <p:cViewPr varScale="1">
        <p:scale>
          <a:sx n="159" d="100"/>
          <a:sy n="159" d="100"/>
        </p:scale>
        <p:origin x="-126" y="-8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notesMaster" Target="notesMasters/notesMaster1.xml"/><Relationship Id="rId159"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commentAuthors" Target="commentAuthor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slide" Target="slides/slide15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B6A203D-5BB1-439B-9A8B-0C4974EC0C08}" type="datetimeFigureOut">
              <a:rPr lang="nl-NL" smtClean="0"/>
              <a:pPr/>
              <a:t>7-11-2017</a:t>
            </a:fld>
            <a:endParaRPr lang="nl-NL"/>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9ECD2A-2AC8-46C2-8FC7-36BC96A5D084}" type="slidenum">
              <a:rPr lang="nl-NL" smtClean="0"/>
              <a:pPr/>
              <a:t>‹nr.›</a:t>
            </a:fld>
            <a:endParaRPr lang="nl-NL"/>
          </a:p>
        </p:txBody>
      </p:sp>
    </p:spTree>
    <p:extLst>
      <p:ext uri="{BB962C8B-B14F-4D97-AF65-F5344CB8AC3E}">
        <p14:creationId xmlns:p14="http://schemas.microsoft.com/office/powerpoint/2010/main" xmlns="" val="13467756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a:t>
            </a:fld>
            <a:endParaRPr lang="nl-NL"/>
          </a:p>
        </p:txBody>
      </p:sp>
    </p:spTree>
    <p:extLst>
      <p:ext uri="{BB962C8B-B14F-4D97-AF65-F5344CB8AC3E}">
        <p14:creationId xmlns:p14="http://schemas.microsoft.com/office/powerpoint/2010/main" xmlns="" val="32417834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a:t>
            </a:fld>
            <a:endParaRPr lang="nl-NL"/>
          </a:p>
        </p:txBody>
      </p:sp>
    </p:spTree>
    <p:extLst>
      <p:ext uri="{BB962C8B-B14F-4D97-AF65-F5344CB8AC3E}">
        <p14:creationId xmlns:p14="http://schemas.microsoft.com/office/powerpoint/2010/main" xmlns="" val="234837353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101</a:t>
            </a:fld>
            <a:endParaRPr lang="nl-NL"/>
          </a:p>
        </p:txBody>
      </p:sp>
    </p:spTree>
    <p:extLst>
      <p:ext uri="{BB962C8B-B14F-4D97-AF65-F5344CB8AC3E}">
        <p14:creationId xmlns:p14="http://schemas.microsoft.com/office/powerpoint/2010/main" xmlns="" val="170921067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102</a:t>
            </a:fld>
            <a:endParaRPr lang="nl-NL"/>
          </a:p>
        </p:txBody>
      </p:sp>
    </p:spTree>
    <p:extLst>
      <p:ext uri="{BB962C8B-B14F-4D97-AF65-F5344CB8AC3E}">
        <p14:creationId xmlns:p14="http://schemas.microsoft.com/office/powerpoint/2010/main" xmlns="" val="28952998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103</a:t>
            </a:fld>
            <a:endParaRPr lang="nl-NL"/>
          </a:p>
        </p:txBody>
      </p:sp>
    </p:spTree>
    <p:extLst>
      <p:ext uri="{BB962C8B-B14F-4D97-AF65-F5344CB8AC3E}">
        <p14:creationId xmlns:p14="http://schemas.microsoft.com/office/powerpoint/2010/main" xmlns="" val="19371046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104</a:t>
            </a:fld>
            <a:endParaRPr lang="nl-NL"/>
          </a:p>
        </p:txBody>
      </p:sp>
    </p:spTree>
    <p:extLst>
      <p:ext uri="{BB962C8B-B14F-4D97-AF65-F5344CB8AC3E}">
        <p14:creationId xmlns:p14="http://schemas.microsoft.com/office/powerpoint/2010/main" xmlns="" val="90998054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105</a:t>
            </a:fld>
            <a:endParaRPr lang="nl-NL"/>
          </a:p>
        </p:txBody>
      </p:sp>
    </p:spTree>
    <p:extLst>
      <p:ext uri="{BB962C8B-B14F-4D97-AF65-F5344CB8AC3E}">
        <p14:creationId xmlns:p14="http://schemas.microsoft.com/office/powerpoint/2010/main" xmlns="" val="206375740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106</a:t>
            </a:fld>
            <a:endParaRPr lang="nl-NL"/>
          </a:p>
        </p:txBody>
      </p:sp>
    </p:spTree>
    <p:extLst>
      <p:ext uri="{BB962C8B-B14F-4D97-AF65-F5344CB8AC3E}">
        <p14:creationId xmlns:p14="http://schemas.microsoft.com/office/powerpoint/2010/main" xmlns="" val="300521241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107</a:t>
            </a:fld>
            <a:endParaRPr lang="nl-NL"/>
          </a:p>
        </p:txBody>
      </p:sp>
    </p:spTree>
    <p:extLst>
      <p:ext uri="{BB962C8B-B14F-4D97-AF65-F5344CB8AC3E}">
        <p14:creationId xmlns:p14="http://schemas.microsoft.com/office/powerpoint/2010/main" xmlns="" val="382119469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108</a:t>
            </a:fld>
            <a:endParaRPr lang="nl-NL"/>
          </a:p>
        </p:txBody>
      </p:sp>
    </p:spTree>
    <p:extLst>
      <p:ext uri="{BB962C8B-B14F-4D97-AF65-F5344CB8AC3E}">
        <p14:creationId xmlns:p14="http://schemas.microsoft.com/office/powerpoint/2010/main" xmlns="" val="253870339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109</a:t>
            </a:fld>
            <a:endParaRPr lang="nl-NL"/>
          </a:p>
        </p:txBody>
      </p:sp>
    </p:spTree>
    <p:extLst>
      <p:ext uri="{BB962C8B-B14F-4D97-AF65-F5344CB8AC3E}">
        <p14:creationId xmlns:p14="http://schemas.microsoft.com/office/powerpoint/2010/main" xmlns="" val="8146314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110</a:t>
            </a:fld>
            <a:endParaRPr lang="nl-NL"/>
          </a:p>
        </p:txBody>
      </p:sp>
    </p:spTree>
    <p:extLst>
      <p:ext uri="{BB962C8B-B14F-4D97-AF65-F5344CB8AC3E}">
        <p14:creationId xmlns:p14="http://schemas.microsoft.com/office/powerpoint/2010/main" xmlns="" val="2589178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a:t>
            </a:fld>
            <a:endParaRPr lang="nl-NL"/>
          </a:p>
        </p:txBody>
      </p:sp>
    </p:spTree>
    <p:extLst>
      <p:ext uri="{BB962C8B-B14F-4D97-AF65-F5344CB8AC3E}">
        <p14:creationId xmlns:p14="http://schemas.microsoft.com/office/powerpoint/2010/main" xmlns="" val="296870682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111</a:t>
            </a:fld>
            <a:endParaRPr lang="nl-NL"/>
          </a:p>
        </p:txBody>
      </p:sp>
    </p:spTree>
    <p:extLst>
      <p:ext uri="{BB962C8B-B14F-4D97-AF65-F5344CB8AC3E}">
        <p14:creationId xmlns:p14="http://schemas.microsoft.com/office/powerpoint/2010/main" xmlns="" val="44353979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112</a:t>
            </a:fld>
            <a:endParaRPr lang="nl-NL"/>
          </a:p>
        </p:txBody>
      </p:sp>
    </p:spTree>
    <p:extLst>
      <p:ext uri="{BB962C8B-B14F-4D97-AF65-F5344CB8AC3E}">
        <p14:creationId xmlns:p14="http://schemas.microsoft.com/office/powerpoint/2010/main" xmlns="" val="122248520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113</a:t>
            </a:fld>
            <a:endParaRPr lang="nl-NL"/>
          </a:p>
        </p:txBody>
      </p:sp>
    </p:spTree>
    <p:extLst>
      <p:ext uri="{BB962C8B-B14F-4D97-AF65-F5344CB8AC3E}">
        <p14:creationId xmlns:p14="http://schemas.microsoft.com/office/powerpoint/2010/main" xmlns="" val="49407374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114</a:t>
            </a:fld>
            <a:endParaRPr lang="nl-NL"/>
          </a:p>
        </p:txBody>
      </p:sp>
    </p:spTree>
    <p:extLst>
      <p:ext uri="{BB962C8B-B14F-4D97-AF65-F5344CB8AC3E}">
        <p14:creationId xmlns:p14="http://schemas.microsoft.com/office/powerpoint/2010/main" xmlns="" val="426716815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115</a:t>
            </a:fld>
            <a:endParaRPr lang="nl-NL"/>
          </a:p>
        </p:txBody>
      </p:sp>
    </p:spTree>
    <p:extLst>
      <p:ext uri="{BB962C8B-B14F-4D97-AF65-F5344CB8AC3E}">
        <p14:creationId xmlns:p14="http://schemas.microsoft.com/office/powerpoint/2010/main" xmlns="" val="162094782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116</a:t>
            </a:fld>
            <a:endParaRPr lang="nl-NL"/>
          </a:p>
        </p:txBody>
      </p:sp>
    </p:spTree>
    <p:extLst>
      <p:ext uri="{BB962C8B-B14F-4D97-AF65-F5344CB8AC3E}">
        <p14:creationId xmlns:p14="http://schemas.microsoft.com/office/powerpoint/2010/main" xmlns="" val="112086427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117</a:t>
            </a:fld>
            <a:endParaRPr lang="nl-NL"/>
          </a:p>
        </p:txBody>
      </p:sp>
    </p:spTree>
    <p:extLst>
      <p:ext uri="{BB962C8B-B14F-4D97-AF65-F5344CB8AC3E}">
        <p14:creationId xmlns:p14="http://schemas.microsoft.com/office/powerpoint/2010/main" xmlns="" val="138603471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118</a:t>
            </a:fld>
            <a:endParaRPr lang="nl-NL"/>
          </a:p>
        </p:txBody>
      </p:sp>
    </p:spTree>
    <p:extLst>
      <p:ext uri="{BB962C8B-B14F-4D97-AF65-F5344CB8AC3E}">
        <p14:creationId xmlns:p14="http://schemas.microsoft.com/office/powerpoint/2010/main" xmlns="" val="84968357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119</a:t>
            </a:fld>
            <a:endParaRPr lang="nl-NL"/>
          </a:p>
        </p:txBody>
      </p:sp>
    </p:spTree>
    <p:extLst>
      <p:ext uri="{BB962C8B-B14F-4D97-AF65-F5344CB8AC3E}">
        <p14:creationId xmlns:p14="http://schemas.microsoft.com/office/powerpoint/2010/main" xmlns="" val="50596067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120</a:t>
            </a:fld>
            <a:endParaRPr lang="nl-NL"/>
          </a:p>
        </p:txBody>
      </p:sp>
    </p:spTree>
    <p:extLst>
      <p:ext uri="{BB962C8B-B14F-4D97-AF65-F5344CB8AC3E}">
        <p14:creationId xmlns:p14="http://schemas.microsoft.com/office/powerpoint/2010/main" xmlns="" val="1399633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a:t>
            </a:fld>
            <a:endParaRPr lang="nl-NL"/>
          </a:p>
        </p:txBody>
      </p:sp>
    </p:spTree>
    <p:extLst>
      <p:ext uri="{BB962C8B-B14F-4D97-AF65-F5344CB8AC3E}">
        <p14:creationId xmlns:p14="http://schemas.microsoft.com/office/powerpoint/2010/main" xmlns="" val="96247760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121</a:t>
            </a:fld>
            <a:endParaRPr lang="nl-NL"/>
          </a:p>
        </p:txBody>
      </p:sp>
    </p:spTree>
    <p:extLst>
      <p:ext uri="{BB962C8B-B14F-4D97-AF65-F5344CB8AC3E}">
        <p14:creationId xmlns:p14="http://schemas.microsoft.com/office/powerpoint/2010/main" xmlns="" val="50184626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122</a:t>
            </a:fld>
            <a:endParaRPr lang="nl-NL"/>
          </a:p>
        </p:txBody>
      </p:sp>
    </p:spTree>
    <p:extLst>
      <p:ext uri="{BB962C8B-B14F-4D97-AF65-F5344CB8AC3E}">
        <p14:creationId xmlns:p14="http://schemas.microsoft.com/office/powerpoint/2010/main" xmlns="" val="357095392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123</a:t>
            </a:fld>
            <a:endParaRPr lang="nl-NL"/>
          </a:p>
        </p:txBody>
      </p:sp>
    </p:spTree>
    <p:extLst>
      <p:ext uri="{BB962C8B-B14F-4D97-AF65-F5344CB8AC3E}">
        <p14:creationId xmlns:p14="http://schemas.microsoft.com/office/powerpoint/2010/main" xmlns="" val="283848341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124</a:t>
            </a:fld>
            <a:endParaRPr lang="nl-NL"/>
          </a:p>
        </p:txBody>
      </p:sp>
    </p:spTree>
    <p:extLst>
      <p:ext uri="{BB962C8B-B14F-4D97-AF65-F5344CB8AC3E}">
        <p14:creationId xmlns:p14="http://schemas.microsoft.com/office/powerpoint/2010/main" xmlns="" val="142245505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125</a:t>
            </a:fld>
            <a:endParaRPr lang="nl-NL"/>
          </a:p>
        </p:txBody>
      </p:sp>
    </p:spTree>
    <p:extLst>
      <p:ext uri="{BB962C8B-B14F-4D97-AF65-F5344CB8AC3E}">
        <p14:creationId xmlns:p14="http://schemas.microsoft.com/office/powerpoint/2010/main" xmlns="" val="351866177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126</a:t>
            </a:fld>
            <a:endParaRPr lang="nl-NL"/>
          </a:p>
        </p:txBody>
      </p:sp>
    </p:spTree>
    <p:extLst>
      <p:ext uri="{BB962C8B-B14F-4D97-AF65-F5344CB8AC3E}">
        <p14:creationId xmlns:p14="http://schemas.microsoft.com/office/powerpoint/2010/main" xmlns="" val="17611803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127</a:t>
            </a:fld>
            <a:endParaRPr lang="nl-NL"/>
          </a:p>
        </p:txBody>
      </p:sp>
    </p:spTree>
    <p:extLst>
      <p:ext uri="{BB962C8B-B14F-4D97-AF65-F5344CB8AC3E}">
        <p14:creationId xmlns:p14="http://schemas.microsoft.com/office/powerpoint/2010/main" xmlns="" val="140536252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128</a:t>
            </a:fld>
            <a:endParaRPr lang="nl-NL"/>
          </a:p>
        </p:txBody>
      </p:sp>
    </p:spTree>
    <p:extLst>
      <p:ext uri="{BB962C8B-B14F-4D97-AF65-F5344CB8AC3E}">
        <p14:creationId xmlns:p14="http://schemas.microsoft.com/office/powerpoint/2010/main" xmlns="" val="331641017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129</a:t>
            </a:fld>
            <a:endParaRPr lang="nl-NL"/>
          </a:p>
        </p:txBody>
      </p:sp>
    </p:spTree>
    <p:extLst>
      <p:ext uri="{BB962C8B-B14F-4D97-AF65-F5344CB8AC3E}">
        <p14:creationId xmlns:p14="http://schemas.microsoft.com/office/powerpoint/2010/main" xmlns="" val="339254897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130</a:t>
            </a:fld>
            <a:endParaRPr lang="nl-NL"/>
          </a:p>
        </p:txBody>
      </p:sp>
    </p:spTree>
    <p:extLst>
      <p:ext uri="{BB962C8B-B14F-4D97-AF65-F5344CB8AC3E}">
        <p14:creationId xmlns:p14="http://schemas.microsoft.com/office/powerpoint/2010/main" xmlns="" val="14612913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a:t>
            </a:fld>
            <a:endParaRPr lang="nl-NL"/>
          </a:p>
        </p:txBody>
      </p:sp>
    </p:spTree>
    <p:extLst>
      <p:ext uri="{BB962C8B-B14F-4D97-AF65-F5344CB8AC3E}">
        <p14:creationId xmlns:p14="http://schemas.microsoft.com/office/powerpoint/2010/main" xmlns="" val="274633356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131</a:t>
            </a:fld>
            <a:endParaRPr lang="nl-NL"/>
          </a:p>
        </p:txBody>
      </p:sp>
    </p:spTree>
    <p:extLst>
      <p:ext uri="{BB962C8B-B14F-4D97-AF65-F5344CB8AC3E}">
        <p14:creationId xmlns:p14="http://schemas.microsoft.com/office/powerpoint/2010/main" xmlns="" val="38447321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132</a:t>
            </a:fld>
            <a:endParaRPr lang="nl-NL"/>
          </a:p>
        </p:txBody>
      </p:sp>
    </p:spTree>
    <p:extLst>
      <p:ext uri="{BB962C8B-B14F-4D97-AF65-F5344CB8AC3E}">
        <p14:creationId xmlns:p14="http://schemas.microsoft.com/office/powerpoint/2010/main" xmlns="" val="36078407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133</a:t>
            </a:fld>
            <a:endParaRPr lang="nl-NL"/>
          </a:p>
        </p:txBody>
      </p:sp>
    </p:spTree>
    <p:extLst>
      <p:ext uri="{BB962C8B-B14F-4D97-AF65-F5344CB8AC3E}">
        <p14:creationId xmlns:p14="http://schemas.microsoft.com/office/powerpoint/2010/main" xmlns="" val="330819692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134</a:t>
            </a:fld>
            <a:endParaRPr lang="nl-NL"/>
          </a:p>
        </p:txBody>
      </p:sp>
    </p:spTree>
    <p:extLst>
      <p:ext uri="{BB962C8B-B14F-4D97-AF65-F5344CB8AC3E}">
        <p14:creationId xmlns:p14="http://schemas.microsoft.com/office/powerpoint/2010/main" xmlns="" val="78239990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135</a:t>
            </a:fld>
            <a:endParaRPr lang="nl-NL"/>
          </a:p>
        </p:txBody>
      </p:sp>
    </p:spTree>
    <p:extLst>
      <p:ext uri="{BB962C8B-B14F-4D97-AF65-F5344CB8AC3E}">
        <p14:creationId xmlns:p14="http://schemas.microsoft.com/office/powerpoint/2010/main" xmlns="" val="10054850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136</a:t>
            </a:fld>
            <a:endParaRPr lang="nl-NL"/>
          </a:p>
        </p:txBody>
      </p:sp>
    </p:spTree>
    <p:extLst>
      <p:ext uri="{BB962C8B-B14F-4D97-AF65-F5344CB8AC3E}">
        <p14:creationId xmlns:p14="http://schemas.microsoft.com/office/powerpoint/2010/main" xmlns="" val="290362577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137</a:t>
            </a:fld>
            <a:endParaRPr lang="nl-NL"/>
          </a:p>
        </p:txBody>
      </p:sp>
    </p:spTree>
    <p:extLst>
      <p:ext uri="{BB962C8B-B14F-4D97-AF65-F5344CB8AC3E}">
        <p14:creationId xmlns:p14="http://schemas.microsoft.com/office/powerpoint/2010/main" xmlns="" val="47050234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138</a:t>
            </a:fld>
            <a:endParaRPr lang="nl-NL"/>
          </a:p>
        </p:txBody>
      </p:sp>
    </p:spTree>
    <p:extLst>
      <p:ext uri="{BB962C8B-B14F-4D97-AF65-F5344CB8AC3E}">
        <p14:creationId xmlns:p14="http://schemas.microsoft.com/office/powerpoint/2010/main" xmlns="" val="235720129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139</a:t>
            </a:fld>
            <a:endParaRPr lang="nl-NL"/>
          </a:p>
        </p:txBody>
      </p:sp>
    </p:spTree>
    <p:extLst>
      <p:ext uri="{BB962C8B-B14F-4D97-AF65-F5344CB8AC3E}">
        <p14:creationId xmlns:p14="http://schemas.microsoft.com/office/powerpoint/2010/main" xmlns="" val="298000986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140</a:t>
            </a:fld>
            <a:endParaRPr lang="nl-NL"/>
          </a:p>
        </p:txBody>
      </p:sp>
    </p:spTree>
    <p:extLst>
      <p:ext uri="{BB962C8B-B14F-4D97-AF65-F5344CB8AC3E}">
        <p14:creationId xmlns:p14="http://schemas.microsoft.com/office/powerpoint/2010/main" xmlns="" val="1596648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a:t>
            </a:fld>
            <a:endParaRPr lang="nl-NL"/>
          </a:p>
        </p:txBody>
      </p:sp>
    </p:spTree>
    <p:extLst>
      <p:ext uri="{BB962C8B-B14F-4D97-AF65-F5344CB8AC3E}">
        <p14:creationId xmlns:p14="http://schemas.microsoft.com/office/powerpoint/2010/main" xmlns="" val="407161413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141</a:t>
            </a:fld>
            <a:endParaRPr lang="nl-NL"/>
          </a:p>
        </p:txBody>
      </p:sp>
    </p:spTree>
    <p:extLst>
      <p:ext uri="{BB962C8B-B14F-4D97-AF65-F5344CB8AC3E}">
        <p14:creationId xmlns:p14="http://schemas.microsoft.com/office/powerpoint/2010/main" xmlns="" val="424504162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142</a:t>
            </a:fld>
            <a:endParaRPr lang="nl-NL"/>
          </a:p>
        </p:txBody>
      </p:sp>
    </p:spTree>
    <p:extLst>
      <p:ext uri="{BB962C8B-B14F-4D97-AF65-F5344CB8AC3E}">
        <p14:creationId xmlns:p14="http://schemas.microsoft.com/office/powerpoint/2010/main" xmlns="" val="126321069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143</a:t>
            </a:fld>
            <a:endParaRPr lang="nl-NL"/>
          </a:p>
        </p:txBody>
      </p:sp>
    </p:spTree>
    <p:extLst>
      <p:ext uri="{BB962C8B-B14F-4D97-AF65-F5344CB8AC3E}">
        <p14:creationId xmlns:p14="http://schemas.microsoft.com/office/powerpoint/2010/main" xmlns="" val="188999728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144</a:t>
            </a:fld>
            <a:endParaRPr lang="nl-NL"/>
          </a:p>
        </p:txBody>
      </p:sp>
    </p:spTree>
    <p:extLst>
      <p:ext uri="{BB962C8B-B14F-4D97-AF65-F5344CB8AC3E}">
        <p14:creationId xmlns:p14="http://schemas.microsoft.com/office/powerpoint/2010/main" xmlns="" val="89670765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145</a:t>
            </a:fld>
            <a:endParaRPr lang="nl-NL"/>
          </a:p>
        </p:txBody>
      </p:sp>
    </p:spTree>
    <p:extLst>
      <p:ext uri="{BB962C8B-B14F-4D97-AF65-F5344CB8AC3E}">
        <p14:creationId xmlns:p14="http://schemas.microsoft.com/office/powerpoint/2010/main" xmlns="" val="391945238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146</a:t>
            </a:fld>
            <a:endParaRPr lang="nl-NL"/>
          </a:p>
        </p:txBody>
      </p:sp>
    </p:spTree>
    <p:extLst>
      <p:ext uri="{BB962C8B-B14F-4D97-AF65-F5344CB8AC3E}">
        <p14:creationId xmlns:p14="http://schemas.microsoft.com/office/powerpoint/2010/main" xmlns="" val="83057683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147</a:t>
            </a:fld>
            <a:endParaRPr lang="nl-NL"/>
          </a:p>
        </p:txBody>
      </p:sp>
    </p:spTree>
    <p:extLst>
      <p:ext uri="{BB962C8B-B14F-4D97-AF65-F5344CB8AC3E}">
        <p14:creationId xmlns:p14="http://schemas.microsoft.com/office/powerpoint/2010/main" xmlns="" val="335799181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148</a:t>
            </a:fld>
            <a:endParaRPr lang="nl-NL"/>
          </a:p>
        </p:txBody>
      </p:sp>
    </p:spTree>
    <p:extLst>
      <p:ext uri="{BB962C8B-B14F-4D97-AF65-F5344CB8AC3E}">
        <p14:creationId xmlns:p14="http://schemas.microsoft.com/office/powerpoint/2010/main" xmlns="" val="213366893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150</a:t>
            </a:fld>
            <a:endParaRPr lang="nl-NL"/>
          </a:p>
        </p:txBody>
      </p:sp>
    </p:spTree>
    <p:extLst>
      <p:ext uri="{BB962C8B-B14F-4D97-AF65-F5344CB8AC3E}">
        <p14:creationId xmlns:p14="http://schemas.microsoft.com/office/powerpoint/2010/main" xmlns="" val="205795358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151</a:t>
            </a:fld>
            <a:endParaRPr lang="nl-NL"/>
          </a:p>
        </p:txBody>
      </p:sp>
    </p:spTree>
    <p:extLst>
      <p:ext uri="{BB962C8B-B14F-4D97-AF65-F5344CB8AC3E}">
        <p14:creationId xmlns:p14="http://schemas.microsoft.com/office/powerpoint/2010/main" xmlns="" val="3298824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a:t>
            </a:fld>
            <a:endParaRPr lang="nl-NL"/>
          </a:p>
        </p:txBody>
      </p:sp>
    </p:spTree>
    <p:extLst>
      <p:ext uri="{BB962C8B-B14F-4D97-AF65-F5344CB8AC3E}">
        <p14:creationId xmlns:p14="http://schemas.microsoft.com/office/powerpoint/2010/main" xmlns="" val="211258147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152</a:t>
            </a:fld>
            <a:endParaRPr lang="nl-NL"/>
          </a:p>
        </p:txBody>
      </p:sp>
    </p:spTree>
    <p:extLst>
      <p:ext uri="{BB962C8B-B14F-4D97-AF65-F5344CB8AC3E}">
        <p14:creationId xmlns:p14="http://schemas.microsoft.com/office/powerpoint/2010/main" xmlns="" val="7210811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16</a:t>
            </a:fld>
            <a:endParaRPr lang="nl-NL"/>
          </a:p>
        </p:txBody>
      </p:sp>
    </p:spTree>
    <p:extLst>
      <p:ext uri="{BB962C8B-B14F-4D97-AF65-F5344CB8AC3E}">
        <p14:creationId xmlns:p14="http://schemas.microsoft.com/office/powerpoint/2010/main" xmlns="" val="32189172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17</a:t>
            </a:fld>
            <a:endParaRPr lang="nl-NL"/>
          </a:p>
        </p:txBody>
      </p:sp>
    </p:spTree>
    <p:extLst>
      <p:ext uri="{BB962C8B-B14F-4D97-AF65-F5344CB8AC3E}">
        <p14:creationId xmlns:p14="http://schemas.microsoft.com/office/powerpoint/2010/main" xmlns="" val="34504204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18</a:t>
            </a:fld>
            <a:endParaRPr lang="nl-NL"/>
          </a:p>
        </p:txBody>
      </p:sp>
    </p:spTree>
    <p:extLst>
      <p:ext uri="{BB962C8B-B14F-4D97-AF65-F5344CB8AC3E}">
        <p14:creationId xmlns:p14="http://schemas.microsoft.com/office/powerpoint/2010/main" xmlns="" val="110265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19</a:t>
            </a:fld>
            <a:endParaRPr lang="nl-NL"/>
          </a:p>
        </p:txBody>
      </p:sp>
    </p:spTree>
    <p:extLst>
      <p:ext uri="{BB962C8B-B14F-4D97-AF65-F5344CB8AC3E}">
        <p14:creationId xmlns:p14="http://schemas.microsoft.com/office/powerpoint/2010/main" xmlns="" val="195473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a:t>
            </a:fld>
            <a:endParaRPr lang="nl-NL"/>
          </a:p>
        </p:txBody>
      </p:sp>
    </p:spTree>
    <p:extLst>
      <p:ext uri="{BB962C8B-B14F-4D97-AF65-F5344CB8AC3E}">
        <p14:creationId xmlns:p14="http://schemas.microsoft.com/office/powerpoint/2010/main" xmlns="" val="2263234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20</a:t>
            </a:fld>
            <a:endParaRPr lang="nl-NL"/>
          </a:p>
        </p:txBody>
      </p:sp>
    </p:spTree>
    <p:extLst>
      <p:ext uri="{BB962C8B-B14F-4D97-AF65-F5344CB8AC3E}">
        <p14:creationId xmlns:p14="http://schemas.microsoft.com/office/powerpoint/2010/main" xmlns="" val="33355632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21</a:t>
            </a:fld>
            <a:endParaRPr lang="nl-NL"/>
          </a:p>
        </p:txBody>
      </p:sp>
    </p:spTree>
    <p:extLst>
      <p:ext uri="{BB962C8B-B14F-4D97-AF65-F5344CB8AC3E}">
        <p14:creationId xmlns:p14="http://schemas.microsoft.com/office/powerpoint/2010/main" xmlns="" val="24532006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22</a:t>
            </a:fld>
            <a:endParaRPr lang="nl-NL"/>
          </a:p>
        </p:txBody>
      </p:sp>
    </p:spTree>
    <p:extLst>
      <p:ext uri="{BB962C8B-B14F-4D97-AF65-F5344CB8AC3E}">
        <p14:creationId xmlns:p14="http://schemas.microsoft.com/office/powerpoint/2010/main" xmlns="" val="20162108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23</a:t>
            </a:fld>
            <a:endParaRPr lang="nl-NL"/>
          </a:p>
        </p:txBody>
      </p:sp>
    </p:spTree>
    <p:extLst>
      <p:ext uri="{BB962C8B-B14F-4D97-AF65-F5344CB8AC3E}">
        <p14:creationId xmlns:p14="http://schemas.microsoft.com/office/powerpoint/2010/main" xmlns="" val="7012780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24</a:t>
            </a:fld>
            <a:endParaRPr lang="nl-NL"/>
          </a:p>
        </p:txBody>
      </p:sp>
    </p:spTree>
    <p:extLst>
      <p:ext uri="{BB962C8B-B14F-4D97-AF65-F5344CB8AC3E}">
        <p14:creationId xmlns:p14="http://schemas.microsoft.com/office/powerpoint/2010/main" xmlns="" val="1833006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25</a:t>
            </a:fld>
            <a:endParaRPr lang="nl-NL"/>
          </a:p>
        </p:txBody>
      </p:sp>
    </p:spTree>
    <p:extLst>
      <p:ext uri="{BB962C8B-B14F-4D97-AF65-F5344CB8AC3E}">
        <p14:creationId xmlns:p14="http://schemas.microsoft.com/office/powerpoint/2010/main" xmlns="" val="23016102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26</a:t>
            </a:fld>
            <a:endParaRPr lang="nl-NL"/>
          </a:p>
        </p:txBody>
      </p:sp>
    </p:spTree>
    <p:extLst>
      <p:ext uri="{BB962C8B-B14F-4D97-AF65-F5344CB8AC3E}">
        <p14:creationId xmlns:p14="http://schemas.microsoft.com/office/powerpoint/2010/main" xmlns="" val="26963693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27</a:t>
            </a:fld>
            <a:endParaRPr lang="nl-NL"/>
          </a:p>
        </p:txBody>
      </p:sp>
    </p:spTree>
    <p:extLst>
      <p:ext uri="{BB962C8B-B14F-4D97-AF65-F5344CB8AC3E}">
        <p14:creationId xmlns:p14="http://schemas.microsoft.com/office/powerpoint/2010/main" xmlns="" val="41971820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r>
              <a:rPr lang="en-US" dirty="0" smtClean="0"/>
              <a:t>The LED has polarity. The long</a:t>
            </a:r>
            <a:r>
              <a:rPr lang="en-US" baseline="0" dirty="0" smtClean="0"/>
              <a:t> wire is the + side, the short wire is minus. You must connect LEDs such that the minus side of the LED is closest to the minus on the board and the plus side is of the LED is closest to the plus on the board – which is for this LED provided by the </a:t>
            </a:r>
            <a:r>
              <a:rPr lang="en-US" baseline="0" dirty="0" err="1" smtClean="0"/>
              <a:t>Arduino</a:t>
            </a:r>
            <a:r>
              <a:rPr lang="en-US" baseline="0" dirty="0" smtClean="0"/>
              <a:t> pin.</a:t>
            </a:r>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28</a:t>
            </a:fld>
            <a:endParaRPr lang="nl-NL"/>
          </a:p>
        </p:txBody>
      </p:sp>
    </p:spTree>
    <p:extLst>
      <p:ext uri="{BB962C8B-B14F-4D97-AF65-F5344CB8AC3E}">
        <p14:creationId xmlns:p14="http://schemas.microsoft.com/office/powerpoint/2010/main" xmlns="" val="34614061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29</a:t>
            </a:fld>
            <a:endParaRPr lang="nl-NL"/>
          </a:p>
        </p:txBody>
      </p:sp>
    </p:spTree>
    <p:extLst>
      <p:ext uri="{BB962C8B-B14F-4D97-AF65-F5344CB8AC3E}">
        <p14:creationId xmlns:p14="http://schemas.microsoft.com/office/powerpoint/2010/main" xmlns="" val="428755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a:t>
            </a:fld>
            <a:endParaRPr lang="nl-NL"/>
          </a:p>
        </p:txBody>
      </p:sp>
    </p:spTree>
    <p:extLst>
      <p:ext uri="{BB962C8B-B14F-4D97-AF65-F5344CB8AC3E}">
        <p14:creationId xmlns:p14="http://schemas.microsoft.com/office/powerpoint/2010/main" xmlns="" val="9219883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31</a:t>
            </a:fld>
            <a:endParaRPr lang="nl-NL"/>
          </a:p>
        </p:txBody>
      </p:sp>
    </p:spTree>
    <p:extLst>
      <p:ext uri="{BB962C8B-B14F-4D97-AF65-F5344CB8AC3E}">
        <p14:creationId xmlns:p14="http://schemas.microsoft.com/office/powerpoint/2010/main" xmlns="" val="19653788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32</a:t>
            </a:fld>
            <a:endParaRPr lang="nl-NL"/>
          </a:p>
        </p:txBody>
      </p:sp>
    </p:spTree>
    <p:extLst>
      <p:ext uri="{BB962C8B-B14F-4D97-AF65-F5344CB8AC3E}">
        <p14:creationId xmlns:p14="http://schemas.microsoft.com/office/powerpoint/2010/main" xmlns="" val="40823103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33</a:t>
            </a:fld>
            <a:endParaRPr lang="nl-NL"/>
          </a:p>
        </p:txBody>
      </p:sp>
    </p:spTree>
    <p:extLst>
      <p:ext uri="{BB962C8B-B14F-4D97-AF65-F5344CB8AC3E}">
        <p14:creationId xmlns:p14="http://schemas.microsoft.com/office/powerpoint/2010/main" xmlns="" val="17129361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34</a:t>
            </a:fld>
            <a:endParaRPr lang="nl-NL"/>
          </a:p>
        </p:txBody>
      </p:sp>
    </p:spTree>
    <p:extLst>
      <p:ext uri="{BB962C8B-B14F-4D97-AF65-F5344CB8AC3E}">
        <p14:creationId xmlns:p14="http://schemas.microsoft.com/office/powerpoint/2010/main" xmlns="" val="31249349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35</a:t>
            </a:fld>
            <a:endParaRPr lang="nl-NL"/>
          </a:p>
        </p:txBody>
      </p:sp>
    </p:spTree>
    <p:extLst>
      <p:ext uri="{BB962C8B-B14F-4D97-AF65-F5344CB8AC3E}">
        <p14:creationId xmlns:p14="http://schemas.microsoft.com/office/powerpoint/2010/main" xmlns="" val="3245944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36</a:t>
            </a:fld>
            <a:endParaRPr lang="nl-NL"/>
          </a:p>
        </p:txBody>
      </p:sp>
    </p:spTree>
    <p:extLst>
      <p:ext uri="{BB962C8B-B14F-4D97-AF65-F5344CB8AC3E}">
        <p14:creationId xmlns:p14="http://schemas.microsoft.com/office/powerpoint/2010/main" xmlns="" val="19303009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37</a:t>
            </a:fld>
            <a:endParaRPr lang="nl-NL"/>
          </a:p>
        </p:txBody>
      </p:sp>
    </p:spTree>
    <p:extLst>
      <p:ext uri="{BB962C8B-B14F-4D97-AF65-F5344CB8AC3E}">
        <p14:creationId xmlns:p14="http://schemas.microsoft.com/office/powerpoint/2010/main" xmlns="" val="7821869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38</a:t>
            </a:fld>
            <a:endParaRPr lang="nl-NL"/>
          </a:p>
        </p:txBody>
      </p:sp>
    </p:spTree>
    <p:extLst>
      <p:ext uri="{BB962C8B-B14F-4D97-AF65-F5344CB8AC3E}">
        <p14:creationId xmlns:p14="http://schemas.microsoft.com/office/powerpoint/2010/main" xmlns="" val="20425890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39</a:t>
            </a:fld>
            <a:endParaRPr lang="nl-NL"/>
          </a:p>
        </p:txBody>
      </p:sp>
    </p:spTree>
    <p:extLst>
      <p:ext uri="{BB962C8B-B14F-4D97-AF65-F5344CB8AC3E}">
        <p14:creationId xmlns:p14="http://schemas.microsoft.com/office/powerpoint/2010/main" xmlns="" val="13048375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40</a:t>
            </a:fld>
            <a:endParaRPr lang="nl-NL"/>
          </a:p>
        </p:txBody>
      </p:sp>
    </p:spTree>
    <p:extLst>
      <p:ext uri="{BB962C8B-B14F-4D97-AF65-F5344CB8AC3E}">
        <p14:creationId xmlns:p14="http://schemas.microsoft.com/office/powerpoint/2010/main" xmlns="" val="3492330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r>
              <a:rPr lang="en-US" dirty="0" smtClean="0"/>
              <a:t>Example </a:t>
            </a:r>
            <a:r>
              <a:rPr lang="en-US" dirty="0" err="1" smtClean="0"/>
              <a:t>speakernote</a:t>
            </a:r>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a:t>
            </a:fld>
            <a:endParaRPr lang="nl-NL"/>
          </a:p>
        </p:txBody>
      </p:sp>
    </p:spTree>
    <p:extLst>
      <p:ext uri="{BB962C8B-B14F-4D97-AF65-F5344CB8AC3E}">
        <p14:creationId xmlns:p14="http://schemas.microsoft.com/office/powerpoint/2010/main" xmlns="" val="27569009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41</a:t>
            </a:fld>
            <a:endParaRPr lang="nl-NL"/>
          </a:p>
        </p:txBody>
      </p:sp>
    </p:spTree>
    <p:extLst>
      <p:ext uri="{BB962C8B-B14F-4D97-AF65-F5344CB8AC3E}">
        <p14:creationId xmlns:p14="http://schemas.microsoft.com/office/powerpoint/2010/main" xmlns="" val="33821067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42</a:t>
            </a:fld>
            <a:endParaRPr lang="nl-NL"/>
          </a:p>
        </p:txBody>
      </p:sp>
    </p:spTree>
    <p:extLst>
      <p:ext uri="{BB962C8B-B14F-4D97-AF65-F5344CB8AC3E}">
        <p14:creationId xmlns:p14="http://schemas.microsoft.com/office/powerpoint/2010/main" xmlns="" val="18416340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43</a:t>
            </a:fld>
            <a:endParaRPr lang="nl-NL"/>
          </a:p>
        </p:txBody>
      </p:sp>
    </p:spTree>
    <p:extLst>
      <p:ext uri="{BB962C8B-B14F-4D97-AF65-F5344CB8AC3E}">
        <p14:creationId xmlns:p14="http://schemas.microsoft.com/office/powerpoint/2010/main" xmlns="" val="18771608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44</a:t>
            </a:fld>
            <a:endParaRPr lang="nl-NL"/>
          </a:p>
        </p:txBody>
      </p:sp>
    </p:spTree>
    <p:extLst>
      <p:ext uri="{BB962C8B-B14F-4D97-AF65-F5344CB8AC3E}">
        <p14:creationId xmlns:p14="http://schemas.microsoft.com/office/powerpoint/2010/main" xmlns="" val="38003486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45</a:t>
            </a:fld>
            <a:endParaRPr lang="nl-NL"/>
          </a:p>
        </p:txBody>
      </p:sp>
    </p:spTree>
    <p:extLst>
      <p:ext uri="{BB962C8B-B14F-4D97-AF65-F5344CB8AC3E}">
        <p14:creationId xmlns:p14="http://schemas.microsoft.com/office/powerpoint/2010/main" xmlns="" val="19861930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46</a:t>
            </a:fld>
            <a:endParaRPr lang="nl-NL"/>
          </a:p>
        </p:txBody>
      </p:sp>
    </p:spTree>
    <p:extLst>
      <p:ext uri="{BB962C8B-B14F-4D97-AF65-F5344CB8AC3E}">
        <p14:creationId xmlns:p14="http://schemas.microsoft.com/office/powerpoint/2010/main" xmlns="" val="4151005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47</a:t>
            </a:fld>
            <a:endParaRPr lang="nl-NL"/>
          </a:p>
        </p:txBody>
      </p:sp>
    </p:spTree>
    <p:extLst>
      <p:ext uri="{BB962C8B-B14F-4D97-AF65-F5344CB8AC3E}">
        <p14:creationId xmlns:p14="http://schemas.microsoft.com/office/powerpoint/2010/main" xmlns="" val="33032846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48</a:t>
            </a:fld>
            <a:endParaRPr lang="nl-NL"/>
          </a:p>
        </p:txBody>
      </p:sp>
    </p:spTree>
    <p:extLst>
      <p:ext uri="{BB962C8B-B14F-4D97-AF65-F5344CB8AC3E}">
        <p14:creationId xmlns:p14="http://schemas.microsoft.com/office/powerpoint/2010/main" xmlns="" val="7230763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49</a:t>
            </a:fld>
            <a:endParaRPr lang="nl-NL"/>
          </a:p>
        </p:txBody>
      </p:sp>
    </p:spTree>
    <p:extLst>
      <p:ext uri="{BB962C8B-B14F-4D97-AF65-F5344CB8AC3E}">
        <p14:creationId xmlns:p14="http://schemas.microsoft.com/office/powerpoint/2010/main" xmlns="" val="39406735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50</a:t>
            </a:fld>
            <a:endParaRPr lang="nl-NL"/>
          </a:p>
        </p:txBody>
      </p:sp>
    </p:spTree>
    <p:extLst>
      <p:ext uri="{BB962C8B-B14F-4D97-AF65-F5344CB8AC3E}">
        <p14:creationId xmlns:p14="http://schemas.microsoft.com/office/powerpoint/2010/main" xmlns="" val="1097956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a:t>
            </a:fld>
            <a:endParaRPr lang="nl-NL"/>
          </a:p>
        </p:txBody>
      </p:sp>
    </p:spTree>
    <p:extLst>
      <p:ext uri="{BB962C8B-B14F-4D97-AF65-F5344CB8AC3E}">
        <p14:creationId xmlns:p14="http://schemas.microsoft.com/office/powerpoint/2010/main" xmlns="" val="1842349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51</a:t>
            </a:fld>
            <a:endParaRPr lang="nl-NL"/>
          </a:p>
        </p:txBody>
      </p:sp>
    </p:spTree>
    <p:extLst>
      <p:ext uri="{BB962C8B-B14F-4D97-AF65-F5344CB8AC3E}">
        <p14:creationId xmlns:p14="http://schemas.microsoft.com/office/powerpoint/2010/main" xmlns="" val="23920482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52</a:t>
            </a:fld>
            <a:endParaRPr lang="nl-NL"/>
          </a:p>
        </p:txBody>
      </p:sp>
    </p:spTree>
    <p:extLst>
      <p:ext uri="{BB962C8B-B14F-4D97-AF65-F5344CB8AC3E}">
        <p14:creationId xmlns:p14="http://schemas.microsoft.com/office/powerpoint/2010/main" xmlns="" val="14205476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53</a:t>
            </a:fld>
            <a:endParaRPr lang="nl-NL"/>
          </a:p>
        </p:txBody>
      </p:sp>
    </p:spTree>
    <p:extLst>
      <p:ext uri="{BB962C8B-B14F-4D97-AF65-F5344CB8AC3E}">
        <p14:creationId xmlns:p14="http://schemas.microsoft.com/office/powerpoint/2010/main" xmlns="" val="38512271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54</a:t>
            </a:fld>
            <a:endParaRPr lang="nl-NL"/>
          </a:p>
        </p:txBody>
      </p:sp>
    </p:spTree>
    <p:extLst>
      <p:ext uri="{BB962C8B-B14F-4D97-AF65-F5344CB8AC3E}">
        <p14:creationId xmlns:p14="http://schemas.microsoft.com/office/powerpoint/2010/main" xmlns="" val="4553738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55</a:t>
            </a:fld>
            <a:endParaRPr lang="nl-NL"/>
          </a:p>
        </p:txBody>
      </p:sp>
    </p:spTree>
    <p:extLst>
      <p:ext uri="{BB962C8B-B14F-4D97-AF65-F5344CB8AC3E}">
        <p14:creationId xmlns:p14="http://schemas.microsoft.com/office/powerpoint/2010/main" xmlns="" val="36792247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56</a:t>
            </a:fld>
            <a:endParaRPr lang="nl-NL"/>
          </a:p>
        </p:txBody>
      </p:sp>
    </p:spTree>
    <p:extLst>
      <p:ext uri="{BB962C8B-B14F-4D97-AF65-F5344CB8AC3E}">
        <p14:creationId xmlns:p14="http://schemas.microsoft.com/office/powerpoint/2010/main" xmlns="" val="30690643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57</a:t>
            </a:fld>
            <a:endParaRPr lang="nl-NL"/>
          </a:p>
        </p:txBody>
      </p:sp>
    </p:spTree>
    <p:extLst>
      <p:ext uri="{BB962C8B-B14F-4D97-AF65-F5344CB8AC3E}">
        <p14:creationId xmlns:p14="http://schemas.microsoft.com/office/powerpoint/2010/main" xmlns="" val="27250706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58</a:t>
            </a:fld>
            <a:endParaRPr lang="nl-NL"/>
          </a:p>
        </p:txBody>
      </p:sp>
    </p:spTree>
    <p:extLst>
      <p:ext uri="{BB962C8B-B14F-4D97-AF65-F5344CB8AC3E}">
        <p14:creationId xmlns:p14="http://schemas.microsoft.com/office/powerpoint/2010/main" xmlns="" val="36846265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59</a:t>
            </a:fld>
            <a:endParaRPr lang="nl-NL"/>
          </a:p>
        </p:txBody>
      </p:sp>
    </p:spTree>
    <p:extLst>
      <p:ext uri="{BB962C8B-B14F-4D97-AF65-F5344CB8AC3E}">
        <p14:creationId xmlns:p14="http://schemas.microsoft.com/office/powerpoint/2010/main" xmlns="" val="5491250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60</a:t>
            </a:fld>
            <a:endParaRPr lang="nl-NL"/>
          </a:p>
        </p:txBody>
      </p:sp>
    </p:spTree>
    <p:extLst>
      <p:ext uri="{BB962C8B-B14F-4D97-AF65-F5344CB8AC3E}">
        <p14:creationId xmlns:p14="http://schemas.microsoft.com/office/powerpoint/2010/main" xmlns="" val="2970332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a:t>
            </a:fld>
            <a:endParaRPr lang="nl-NL"/>
          </a:p>
        </p:txBody>
      </p:sp>
    </p:spTree>
    <p:extLst>
      <p:ext uri="{BB962C8B-B14F-4D97-AF65-F5344CB8AC3E}">
        <p14:creationId xmlns:p14="http://schemas.microsoft.com/office/powerpoint/2010/main" xmlns="" val="21336925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61</a:t>
            </a:fld>
            <a:endParaRPr lang="nl-NL"/>
          </a:p>
        </p:txBody>
      </p:sp>
    </p:spTree>
    <p:extLst>
      <p:ext uri="{BB962C8B-B14F-4D97-AF65-F5344CB8AC3E}">
        <p14:creationId xmlns:p14="http://schemas.microsoft.com/office/powerpoint/2010/main" xmlns="" val="26246700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62</a:t>
            </a:fld>
            <a:endParaRPr lang="nl-NL"/>
          </a:p>
        </p:txBody>
      </p:sp>
    </p:spTree>
    <p:extLst>
      <p:ext uri="{BB962C8B-B14F-4D97-AF65-F5344CB8AC3E}">
        <p14:creationId xmlns:p14="http://schemas.microsoft.com/office/powerpoint/2010/main" xmlns="" val="40573375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63</a:t>
            </a:fld>
            <a:endParaRPr lang="nl-NL"/>
          </a:p>
        </p:txBody>
      </p:sp>
    </p:spTree>
    <p:extLst>
      <p:ext uri="{BB962C8B-B14F-4D97-AF65-F5344CB8AC3E}">
        <p14:creationId xmlns:p14="http://schemas.microsoft.com/office/powerpoint/2010/main" xmlns="" val="24518797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64</a:t>
            </a:fld>
            <a:endParaRPr lang="nl-NL"/>
          </a:p>
        </p:txBody>
      </p:sp>
    </p:spTree>
    <p:extLst>
      <p:ext uri="{BB962C8B-B14F-4D97-AF65-F5344CB8AC3E}">
        <p14:creationId xmlns:p14="http://schemas.microsoft.com/office/powerpoint/2010/main" xmlns="" val="16972492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65</a:t>
            </a:fld>
            <a:endParaRPr lang="nl-NL"/>
          </a:p>
        </p:txBody>
      </p:sp>
    </p:spTree>
    <p:extLst>
      <p:ext uri="{BB962C8B-B14F-4D97-AF65-F5344CB8AC3E}">
        <p14:creationId xmlns:p14="http://schemas.microsoft.com/office/powerpoint/2010/main" xmlns="" val="43896256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66</a:t>
            </a:fld>
            <a:endParaRPr lang="nl-NL"/>
          </a:p>
        </p:txBody>
      </p:sp>
    </p:spTree>
    <p:extLst>
      <p:ext uri="{BB962C8B-B14F-4D97-AF65-F5344CB8AC3E}">
        <p14:creationId xmlns:p14="http://schemas.microsoft.com/office/powerpoint/2010/main" xmlns="" val="30522910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67</a:t>
            </a:fld>
            <a:endParaRPr lang="nl-NL"/>
          </a:p>
        </p:txBody>
      </p:sp>
    </p:spTree>
    <p:extLst>
      <p:ext uri="{BB962C8B-B14F-4D97-AF65-F5344CB8AC3E}">
        <p14:creationId xmlns:p14="http://schemas.microsoft.com/office/powerpoint/2010/main" xmlns="" val="33942781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68</a:t>
            </a:fld>
            <a:endParaRPr lang="nl-NL"/>
          </a:p>
        </p:txBody>
      </p:sp>
    </p:spTree>
    <p:extLst>
      <p:ext uri="{BB962C8B-B14F-4D97-AF65-F5344CB8AC3E}">
        <p14:creationId xmlns:p14="http://schemas.microsoft.com/office/powerpoint/2010/main" xmlns="" val="2022880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69</a:t>
            </a:fld>
            <a:endParaRPr lang="nl-NL"/>
          </a:p>
        </p:txBody>
      </p:sp>
    </p:spTree>
    <p:extLst>
      <p:ext uri="{BB962C8B-B14F-4D97-AF65-F5344CB8AC3E}">
        <p14:creationId xmlns:p14="http://schemas.microsoft.com/office/powerpoint/2010/main" xmlns="" val="32245319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70</a:t>
            </a:fld>
            <a:endParaRPr lang="nl-NL"/>
          </a:p>
        </p:txBody>
      </p:sp>
    </p:spTree>
    <p:extLst>
      <p:ext uri="{BB962C8B-B14F-4D97-AF65-F5344CB8AC3E}">
        <p14:creationId xmlns:p14="http://schemas.microsoft.com/office/powerpoint/2010/main" xmlns="" val="4118016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a:t>
            </a:fld>
            <a:endParaRPr lang="nl-NL"/>
          </a:p>
        </p:txBody>
      </p:sp>
    </p:spTree>
    <p:extLst>
      <p:ext uri="{BB962C8B-B14F-4D97-AF65-F5344CB8AC3E}">
        <p14:creationId xmlns:p14="http://schemas.microsoft.com/office/powerpoint/2010/main" xmlns="" val="24024323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71</a:t>
            </a:fld>
            <a:endParaRPr lang="nl-NL"/>
          </a:p>
        </p:txBody>
      </p:sp>
    </p:spTree>
    <p:extLst>
      <p:ext uri="{BB962C8B-B14F-4D97-AF65-F5344CB8AC3E}">
        <p14:creationId xmlns:p14="http://schemas.microsoft.com/office/powerpoint/2010/main" xmlns="" val="40428958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72</a:t>
            </a:fld>
            <a:endParaRPr lang="nl-NL"/>
          </a:p>
        </p:txBody>
      </p:sp>
    </p:spTree>
    <p:extLst>
      <p:ext uri="{BB962C8B-B14F-4D97-AF65-F5344CB8AC3E}">
        <p14:creationId xmlns:p14="http://schemas.microsoft.com/office/powerpoint/2010/main" xmlns="" val="424813442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73</a:t>
            </a:fld>
            <a:endParaRPr lang="nl-NL"/>
          </a:p>
        </p:txBody>
      </p:sp>
    </p:spTree>
    <p:extLst>
      <p:ext uri="{BB962C8B-B14F-4D97-AF65-F5344CB8AC3E}">
        <p14:creationId xmlns:p14="http://schemas.microsoft.com/office/powerpoint/2010/main" xmlns="" val="31209810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74</a:t>
            </a:fld>
            <a:endParaRPr lang="nl-NL"/>
          </a:p>
        </p:txBody>
      </p:sp>
    </p:spTree>
    <p:extLst>
      <p:ext uri="{BB962C8B-B14F-4D97-AF65-F5344CB8AC3E}">
        <p14:creationId xmlns:p14="http://schemas.microsoft.com/office/powerpoint/2010/main" xmlns="" val="33215987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75</a:t>
            </a:fld>
            <a:endParaRPr lang="nl-NL"/>
          </a:p>
        </p:txBody>
      </p:sp>
    </p:spTree>
    <p:extLst>
      <p:ext uri="{BB962C8B-B14F-4D97-AF65-F5344CB8AC3E}">
        <p14:creationId xmlns:p14="http://schemas.microsoft.com/office/powerpoint/2010/main" xmlns="" val="264226963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76</a:t>
            </a:fld>
            <a:endParaRPr lang="nl-NL"/>
          </a:p>
        </p:txBody>
      </p:sp>
    </p:spTree>
    <p:extLst>
      <p:ext uri="{BB962C8B-B14F-4D97-AF65-F5344CB8AC3E}">
        <p14:creationId xmlns:p14="http://schemas.microsoft.com/office/powerpoint/2010/main" xmlns="" val="97057344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77</a:t>
            </a:fld>
            <a:endParaRPr lang="nl-NL"/>
          </a:p>
        </p:txBody>
      </p:sp>
    </p:spTree>
    <p:extLst>
      <p:ext uri="{BB962C8B-B14F-4D97-AF65-F5344CB8AC3E}">
        <p14:creationId xmlns:p14="http://schemas.microsoft.com/office/powerpoint/2010/main" xmlns="" val="7327189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78</a:t>
            </a:fld>
            <a:endParaRPr lang="nl-NL"/>
          </a:p>
        </p:txBody>
      </p:sp>
    </p:spTree>
    <p:extLst>
      <p:ext uri="{BB962C8B-B14F-4D97-AF65-F5344CB8AC3E}">
        <p14:creationId xmlns:p14="http://schemas.microsoft.com/office/powerpoint/2010/main" xmlns="" val="1209812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79</a:t>
            </a:fld>
            <a:endParaRPr lang="nl-NL"/>
          </a:p>
        </p:txBody>
      </p:sp>
    </p:spTree>
    <p:extLst>
      <p:ext uri="{BB962C8B-B14F-4D97-AF65-F5344CB8AC3E}">
        <p14:creationId xmlns:p14="http://schemas.microsoft.com/office/powerpoint/2010/main" xmlns="" val="289485169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80</a:t>
            </a:fld>
            <a:endParaRPr lang="nl-NL"/>
          </a:p>
        </p:txBody>
      </p:sp>
    </p:spTree>
    <p:extLst>
      <p:ext uri="{BB962C8B-B14F-4D97-AF65-F5344CB8AC3E}">
        <p14:creationId xmlns:p14="http://schemas.microsoft.com/office/powerpoint/2010/main" xmlns="" val="806680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a:t>
            </a:fld>
            <a:endParaRPr lang="nl-NL"/>
          </a:p>
        </p:txBody>
      </p:sp>
    </p:spTree>
    <p:extLst>
      <p:ext uri="{BB962C8B-B14F-4D97-AF65-F5344CB8AC3E}">
        <p14:creationId xmlns:p14="http://schemas.microsoft.com/office/powerpoint/2010/main" xmlns="" val="26178715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81</a:t>
            </a:fld>
            <a:endParaRPr lang="nl-NL"/>
          </a:p>
        </p:txBody>
      </p:sp>
    </p:spTree>
    <p:extLst>
      <p:ext uri="{BB962C8B-B14F-4D97-AF65-F5344CB8AC3E}">
        <p14:creationId xmlns:p14="http://schemas.microsoft.com/office/powerpoint/2010/main" xmlns="" val="66158811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82</a:t>
            </a:fld>
            <a:endParaRPr lang="nl-NL"/>
          </a:p>
        </p:txBody>
      </p:sp>
    </p:spTree>
    <p:extLst>
      <p:ext uri="{BB962C8B-B14F-4D97-AF65-F5344CB8AC3E}">
        <p14:creationId xmlns:p14="http://schemas.microsoft.com/office/powerpoint/2010/main" xmlns="" val="244104242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83</a:t>
            </a:fld>
            <a:endParaRPr lang="nl-NL"/>
          </a:p>
        </p:txBody>
      </p:sp>
    </p:spTree>
    <p:extLst>
      <p:ext uri="{BB962C8B-B14F-4D97-AF65-F5344CB8AC3E}">
        <p14:creationId xmlns:p14="http://schemas.microsoft.com/office/powerpoint/2010/main" xmlns="" val="17413747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84</a:t>
            </a:fld>
            <a:endParaRPr lang="nl-NL"/>
          </a:p>
        </p:txBody>
      </p:sp>
    </p:spTree>
    <p:extLst>
      <p:ext uri="{BB962C8B-B14F-4D97-AF65-F5344CB8AC3E}">
        <p14:creationId xmlns:p14="http://schemas.microsoft.com/office/powerpoint/2010/main" xmlns="" val="15271204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85</a:t>
            </a:fld>
            <a:endParaRPr lang="nl-NL"/>
          </a:p>
        </p:txBody>
      </p:sp>
    </p:spTree>
    <p:extLst>
      <p:ext uri="{BB962C8B-B14F-4D97-AF65-F5344CB8AC3E}">
        <p14:creationId xmlns:p14="http://schemas.microsoft.com/office/powerpoint/2010/main" xmlns="" val="388533133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86</a:t>
            </a:fld>
            <a:endParaRPr lang="nl-NL"/>
          </a:p>
        </p:txBody>
      </p:sp>
    </p:spTree>
    <p:extLst>
      <p:ext uri="{BB962C8B-B14F-4D97-AF65-F5344CB8AC3E}">
        <p14:creationId xmlns:p14="http://schemas.microsoft.com/office/powerpoint/2010/main" xmlns="" val="408616876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87</a:t>
            </a:fld>
            <a:endParaRPr lang="nl-NL"/>
          </a:p>
        </p:txBody>
      </p:sp>
    </p:spTree>
    <p:extLst>
      <p:ext uri="{BB962C8B-B14F-4D97-AF65-F5344CB8AC3E}">
        <p14:creationId xmlns:p14="http://schemas.microsoft.com/office/powerpoint/2010/main" xmlns="" val="88545994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88</a:t>
            </a:fld>
            <a:endParaRPr lang="nl-NL"/>
          </a:p>
        </p:txBody>
      </p:sp>
    </p:spTree>
    <p:extLst>
      <p:ext uri="{BB962C8B-B14F-4D97-AF65-F5344CB8AC3E}">
        <p14:creationId xmlns:p14="http://schemas.microsoft.com/office/powerpoint/2010/main" xmlns="" val="191349390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89</a:t>
            </a:fld>
            <a:endParaRPr lang="nl-NL"/>
          </a:p>
        </p:txBody>
      </p:sp>
    </p:spTree>
    <p:extLst>
      <p:ext uri="{BB962C8B-B14F-4D97-AF65-F5344CB8AC3E}">
        <p14:creationId xmlns:p14="http://schemas.microsoft.com/office/powerpoint/2010/main" xmlns="" val="180442460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90</a:t>
            </a:fld>
            <a:endParaRPr lang="nl-NL"/>
          </a:p>
        </p:txBody>
      </p:sp>
    </p:spTree>
    <p:extLst>
      <p:ext uri="{BB962C8B-B14F-4D97-AF65-F5344CB8AC3E}">
        <p14:creationId xmlns:p14="http://schemas.microsoft.com/office/powerpoint/2010/main" xmlns="" val="1312054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a:t>
            </a:fld>
            <a:endParaRPr lang="nl-NL"/>
          </a:p>
        </p:txBody>
      </p:sp>
    </p:spTree>
    <p:extLst>
      <p:ext uri="{BB962C8B-B14F-4D97-AF65-F5344CB8AC3E}">
        <p14:creationId xmlns:p14="http://schemas.microsoft.com/office/powerpoint/2010/main" xmlns="" val="251997195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91</a:t>
            </a:fld>
            <a:endParaRPr lang="nl-NL"/>
          </a:p>
        </p:txBody>
      </p:sp>
    </p:spTree>
    <p:extLst>
      <p:ext uri="{BB962C8B-B14F-4D97-AF65-F5344CB8AC3E}">
        <p14:creationId xmlns:p14="http://schemas.microsoft.com/office/powerpoint/2010/main" xmlns="" val="31022625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92</a:t>
            </a:fld>
            <a:endParaRPr lang="nl-NL"/>
          </a:p>
        </p:txBody>
      </p:sp>
    </p:spTree>
    <p:extLst>
      <p:ext uri="{BB962C8B-B14F-4D97-AF65-F5344CB8AC3E}">
        <p14:creationId xmlns:p14="http://schemas.microsoft.com/office/powerpoint/2010/main" xmlns="" val="373311261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93</a:t>
            </a:fld>
            <a:endParaRPr lang="nl-NL"/>
          </a:p>
        </p:txBody>
      </p:sp>
    </p:spTree>
    <p:extLst>
      <p:ext uri="{BB962C8B-B14F-4D97-AF65-F5344CB8AC3E}">
        <p14:creationId xmlns:p14="http://schemas.microsoft.com/office/powerpoint/2010/main" xmlns="" val="366232761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94</a:t>
            </a:fld>
            <a:endParaRPr lang="nl-NL"/>
          </a:p>
        </p:txBody>
      </p:sp>
    </p:spTree>
    <p:extLst>
      <p:ext uri="{BB962C8B-B14F-4D97-AF65-F5344CB8AC3E}">
        <p14:creationId xmlns:p14="http://schemas.microsoft.com/office/powerpoint/2010/main" xmlns="" val="328958153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95</a:t>
            </a:fld>
            <a:endParaRPr lang="nl-NL"/>
          </a:p>
        </p:txBody>
      </p:sp>
    </p:spTree>
    <p:extLst>
      <p:ext uri="{BB962C8B-B14F-4D97-AF65-F5344CB8AC3E}">
        <p14:creationId xmlns:p14="http://schemas.microsoft.com/office/powerpoint/2010/main" xmlns="" val="307394888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96</a:t>
            </a:fld>
            <a:endParaRPr lang="nl-NL"/>
          </a:p>
        </p:txBody>
      </p:sp>
    </p:spTree>
    <p:extLst>
      <p:ext uri="{BB962C8B-B14F-4D97-AF65-F5344CB8AC3E}">
        <p14:creationId xmlns:p14="http://schemas.microsoft.com/office/powerpoint/2010/main" xmlns="" val="328437837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97</a:t>
            </a:fld>
            <a:endParaRPr lang="nl-NL"/>
          </a:p>
        </p:txBody>
      </p:sp>
    </p:spTree>
    <p:extLst>
      <p:ext uri="{BB962C8B-B14F-4D97-AF65-F5344CB8AC3E}">
        <p14:creationId xmlns:p14="http://schemas.microsoft.com/office/powerpoint/2010/main" xmlns="" val="228996082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98</a:t>
            </a:fld>
            <a:endParaRPr lang="nl-NL"/>
          </a:p>
        </p:txBody>
      </p:sp>
    </p:spTree>
    <p:extLst>
      <p:ext uri="{BB962C8B-B14F-4D97-AF65-F5344CB8AC3E}">
        <p14:creationId xmlns:p14="http://schemas.microsoft.com/office/powerpoint/2010/main" xmlns="" val="66284222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99</a:t>
            </a:fld>
            <a:endParaRPr lang="nl-NL"/>
          </a:p>
        </p:txBody>
      </p:sp>
    </p:spTree>
    <p:extLst>
      <p:ext uri="{BB962C8B-B14F-4D97-AF65-F5344CB8AC3E}">
        <p14:creationId xmlns:p14="http://schemas.microsoft.com/office/powerpoint/2010/main" xmlns="" val="257236144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100</a:t>
            </a:fld>
            <a:endParaRPr lang="nl-NL"/>
          </a:p>
        </p:txBody>
      </p:sp>
    </p:spTree>
    <p:extLst>
      <p:ext uri="{BB962C8B-B14F-4D97-AF65-F5344CB8AC3E}">
        <p14:creationId xmlns:p14="http://schemas.microsoft.com/office/powerpoint/2010/main" xmlns="" val="4133821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bg>
      <p:bgPr>
        <a:solidFill>
          <a:srgbClr val="FF3300"/>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685800" y="1597819"/>
            <a:ext cx="7772400" cy="1102519"/>
          </a:xfrm>
        </p:spPr>
        <p:txBody>
          <a:bodyPr/>
          <a:lstStyle>
            <a:lvl1pPr>
              <a:defRPr>
                <a:solidFill>
                  <a:schemeClr val="bg1"/>
                </a:solidFill>
              </a:defRPr>
            </a:lvl1pPr>
          </a:lstStyle>
          <a:p>
            <a:r>
              <a:rPr lang="nl-NL" smtClean="0"/>
              <a:t>Klik om de stijl te bewerken</a:t>
            </a:r>
            <a:endParaRPr lang="nl-NL"/>
          </a:p>
        </p:txBody>
      </p:sp>
      <p:sp>
        <p:nvSpPr>
          <p:cNvPr id="3" name="Onderti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smtClean="0"/>
              <a:t>Klik om het opmaakprofiel van de modelondertitel te bewerken</a:t>
            </a:r>
            <a:endParaRPr lang="nl-NL"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0"/>
            <a:ext cx="5486400" cy="425054"/>
          </a:xfrm>
        </p:spPr>
        <p:txBody>
          <a:bodyPr anchor="b"/>
          <a:lstStyle>
            <a:lvl1pPr algn="l">
              <a:defRPr sz="2000" b="1"/>
            </a:lvl1pPr>
          </a:lstStyle>
          <a:p>
            <a:r>
              <a:rPr lang="nl-NL" smtClean="0"/>
              <a:t>Klik om de stijl te bewerken</a:t>
            </a:r>
            <a:endParaRPr lang="nl-NL"/>
          </a:p>
        </p:txBody>
      </p:sp>
      <p:sp>
        <p:nvSpPr>
          <p:cNvPr id="3" name="Tijdelijke aanduiding voor afbeelding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05979"/>
            <a:ext cx="2057400" cy="4388644"/>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457200" y="205979"/>
            <a:ext cx="6019800" cy="4388644"/>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3305176"/>
            <a:ext cx="7772400" cy="1021556"/>
          </a:xfrm>
        </p:spPr>
        <p:txBody>
          <a:bodyPr anchor="t"/>
          <a:lstStyle>
            <a:lvl1pPr algn="l">
              <a:defRPr sz="4000" b="1" cap="all"/>
            </a:lvl1pPr>
          </a:lstStyle>
          <a:p>
            <a:r>
              <a:rPr lang="nl-NL" smtClean="0"/>
              <a:t>Klik om de stijl te bewerken</a:t>
            </a:r>
            <a:endParaRPr lang="nl-NL"/>
          </a:p>
        </p:txBody>
      </p:sp>
      <p:sp>
        <p:nvSpPr>
          <p:cNvPr id="3" name="Tijdelijke aanduiding voor tekst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smtClean="0"/>
              <a:t>Klik om de stijl te bewerken</a:t>
            </a:r>
            <a:endParaRPr lang="nl-NL"/>
          </a:p>
        </p:txBody>
      </p:sp>
      <p:sp>
        <p:nvSpPr>
          <p:cNvPr id="3" name="Tijdelijke aanduiding vo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9" name="Tijdelijke aanduiding voor dianummer 8"/>
          <p:cNvSpPr>
            <a:spLocks noGrp="1"/>
          </p:cNvSpPr>
          <p:nvPr>
            <p:ph type="sldNum" sz="quarter" idx="12"/>
          </p:nvPr>
        </p:nvSpPr>
        <p:spPr/>
        <p:txBody>
          <a:bodyPr/>
          <a:lstStyle>
            <a:lvl1pPr>
              <a:defRPr>
                <a:solidFill>
                  <a:srgbClr val="FF0000"/>
                </a:solidFill>
              </a:defRPr>
            </a:lvl1pPr>
          </a:lstStyle>
          <a:p>
            <a:fld id="{6802DAD7-DC19-4A9E-93C3-E71314786426}" type="slidenum">
              <a:rPr lang="nl-NL" smtClean="0"/>
              <a:pPr/>
              <a:t>‹nr.›</a:t>
            </a:fld>
            <a:endParaRPr lang="nl-NL"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cheidingsblad">
    <p:bg>
      <p:bgPr>
        <a:solidFill>
          <a:srgbClr val="00CC66"/>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67544" y="2139702"/>
            <a:ext cx="8229600" cy="857250"/>
          </a:xfrm>
        </p:spPr>
        <p:txBody>
          <a:bodyPr>
            <a:noAutofit/>
          </a:bodyPr>
          <a:lstStyle>
            <a:lvl1pPr>
              <a:defRPr sz="7200">
                <a:solidFill>
                  <a:schemeClr val="bg1"/>
                </a:solidFill>
              </a:defRPr>
            </a:lvl1pPr>
          </a:lstStyle>
          <a:p>
            <a:r>
              <a:rPr lang="nl-NL" smtClean="0"/>
              <a:t>Klik om de stijl te bewerken</a:t>
            </a:r>
            <a:endParaRPr lang="nl-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1" y="204787"/>
            <a:ext cx="3008313" cy="871538"/>
          </a:xfrm>
        </p:spPr>
        <p:txBody>
          <a:bodyPr anchor="b"/>
          <a:lstStyle>
            <a:lvl1pPr algn="l">
              <a:defRPr sz="2000" b="1"/>
            </a:lvl1pPr>
          </a:lstStyle>
          <a:p>
            <a:r>
              <a:rPr lang="nl-NL" smtClean="0"/>
              <a:t>Klik om de stijl te bewerken</a:t>
            </a:r>
            <a:endParaRPr lang="nl-NL"/>
          </a:p>
        </p:txBody>
      </p:sp>
      <p:sp>
        <p:nvSpPr>
          <p:cNvPr id="3" name="Tijdelijke aanduiding voor inhoud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nl-NL" dirty="0" smtClean="0"/>
              <a:t>Klik om de stijl te bewerken</a:t>
            </a:r>
            <a:endParaRPr lang="nl-NL" dirty="0"/>
          </a:p>
        </p:txBody>
      </p:sp>
      <p:sp>
        <p:nvSpPr>
          <p:cNvPr id="3" name="Tijdelijke aanduiding voor tekst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6" name="Tijdelijke aanduiding voor dianummer 5"/>
          <p:cNvSpPr>
            <a:spLocks noGrp="1"/>
          </p:cNvSpPr>
          <p:nvPr>
            <p:ph type="sldNum" sz="quarter" idx="4"/>
          </p:nvPr>
        </p:nvSpPr>
        <p:spPr>
          <a:xfrm>
            <a:off x="8172400" y="4767263"/>
            <a:ext cx="5144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802DAD7-DC19-4A9E-93C3-E71314786426}" type="slidenum">
              <a:rPr lang="nl-NL" smtClean="0"/>
              <a:pPr/>
              <a:t>‹nr.›</a:t>
            </a:fld>
            <a:endParaRPr lang="nl-NL" dirty="0"/>
          </a:p>
        </p:txBody>
      </p:sp>
      <p:sp>
        <p:nvSpPr>
          <p:cNvPr id="9" name="Tekstvak 8"/>
          <p:cNvSpPr txBox="1"/>
          <p:nvPr userDrawn="1"/>
        </p:nvSpPr>
        <p:spPr>
          <a:xfrm>
            <a:off x="467544" y="4722698"/>
            <a:ext cx="1728192" cy="369332"/>
          </a:xfrm>
          <a:prstGeom prst="rect">
            <a:avLst/>
          </a:prstGeom>
          <a:noFill/>
        </p:spPr>
        <p:txBody>
          <a:bodyPr wrap="square" rtlCol="0">
            <a:spAutoFit/>
          </a:bodyPr>
          <a:lstStyle/>
          <a:p>
            <a:r>
              <a:rPr lang="en-US" dirty="0" smtClean="0"/>
              <a:t>Hans de </a:t>
            </a:r>
            <a:r>
              <a:rPr lang="en-US" dirty="0" err="1" smtClean="0"/>
              <a:t>Jong</a:t>
            </a:r>
            <a:endParaRPr lang="nl-NL" dirty="0"/>
          </a:p>
        </p:txBody>
      </p:sp>
      <p:pic>
        <p:nvPicPr>
          <p:cNvPr id="8" name="Picture 2" descr="C:\Users\M5810video\Documents\Weekendschool\Pi And More\piandmore-big.png"/>
          <p:cNvPicPr>
            <a:picLocks noChangeAspect="1" noChangeArrowheads="1"/>
          </p:cNvPicPr>
          <p:nvPr userDrawn="1"/>
        </p:nvPicPr>
        <p:blipFill>
          <a:blip r:embed="rId14" cstate="print"/>
          <a:srcRect/>
          <a:stretch>
            <a:fillRect/>
          </a:stretch>
        </p:blipFill>
        <p:spPr bwMode="auto">
          <a:xfrm>
            <a:off x="7089678" y="4682429"/>
            <a:ext cx="794690" cy="409601"/>
          </a:xfrm>
          <a:prstGeom prst="rect">
            <a:avLst/>
          </a:prstGeom>
          <a:noFill/>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hf hdr="0" ftr="0" dt="0"/>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179388" indent="-179388"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447675" indent="-193675"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627063" indent="-161925"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806450" indent="-1397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985838" indent="-142875" algn="l" defTabSz="896938"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2.gif"/><Relationship Id="rId5" Type="http://schemas.openxmlformats.org/officeDocument/2006/relationships/image" Target="../media/image11.png"/><Relationship Id="rId4" Type="http://schemas.openxmlformats.org/officeDocument/2006/relationships/image" Target="../media/image10.jpeg"/><Relationship Id="rId9" Type="http://schemas.openxmlformats.org/officeDocument/2006/relationships/image" Target="../media/image15.jpe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18.jpeg"/></Relationships>
</file>

<file path=ppt/slides/_rels/slide10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18.jpe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08.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18.jpe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18.jpeg"/></Relationships>
</file>

<file path=ppt/slides/_rels/slide11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hyperlink" Target="http://www.rexegg.com/regex-quickstart.html" TargetMode="External"/><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32.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34.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18.jpe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hyperlink" Target="http://www.github.com/" TargetMode="External"/><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hyperlink" Target="mailto:hans.piam@hanselma.nl" TargetMode="External"/><Relationship Id="rId2" Type="http://schemas.openxmlformats.org/officeDocument/2006/relationships/notesSlide" Target="../notesSlides/notesSlide143.xml"/><Relationship Id="rId1" Type="http://schemas.openxmlformats.org/officeDocument/2006/relationships/slideLayout" Target="../slideLayouts/slideLayout2.xml"/><Relationship Id="rId4" Type="http://schemas.openxmlformats.org/officeDocument/2006/relationships/hyperlink" Target="mailto:heppg@web.de" TargetMode="External"/></Relationships>
</file>

<file path=ppt/slides/_rels/slide145.xml.rels><?xml version="1.0" encoding="UTF-8" standalone="yes"?>
<Relationships xmlns="http://schemas.openxmlformats.org/package/2006/relationships"><Relationship Id="rId8" Type="http://schemas.openxmlformats.org/officeDocument/2006/relationships/hyperlink" Target="https://www.arduino.cc/" TargetMode="External"/><Relationship Id="rId3" Type="http://schemas.openxmlformats.org/officeDocument/2006/relationships/hyperlink" Target="http://www.github.com/" TargetMode="External"/><Relationship Id="rId7" Type="http://schemas.openxmlformats.org/officeDocument/2006/relationships/hyperlink" Target="https://www.raspberrypi.org/" TargetMode="External"/><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hyperlink" Target="https://www.raspberrypi.org/forums/viewforum.php?f=77" TargetMode="External"/><Relationship Id="rId5" Type="http://schemas.openxmlformats.org/officeDocument/2006/relationships/hyperlink" Target="https://scratch.mit.edu/" TargetMode="External"/><Relationship Id="rId4" Type="http://schemas.openxmlformats.org/officeDocument/2006/relationships/hyperlink" Target="http://heppg.de/ikg/wordpress/?page_id=6" TargetMode="Externa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18.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4.jpe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18.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18.jpe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18.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18.jpeg"/></Relationships>
</file>

<file path=ppt/slides/_rels/slide6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18.jpe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hyperlink" Target="http://www.github.com/"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mailto:hans.piam@hanselma.nl" TargetMode="External"/><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hyperlink" Target="mailto:heppg@web.de" TargetMode="External"/></Relationships>
</file>

<file path=ppt/slides/_rels/slide81.xml.rels><?xml version="1.0" encoding="UTF-8" standalone="yes"?>
<Relationships xmlns="http://schemas.openxmlformats.org/package/2006/relationships"><Relationship Id="rId8" Type="http://schemas.openxmlformats.org/officeDocument/2006/relationships/hyperlink" Target="https://www.arduino.cc/" TargetMode="External"/><Relationship Id="rId3" Type="http://schemas.openxmlformats.org/officeDocument/2006/relationships/hyperlink" Target="http://www.github.com/" TargetMode="External"/><Relationship Id="rId7" Type="http://schemas.openxmlformats.org/officeDocument/2006/relationships/hyperlink" Target="https://www.raspberrypi.org/" TargetMode="External"/><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hyperlink" Target="https://www.raspberrypi.org/forums/viewforum.php?f=77" TargetMode="External"/><Relationship Id="rId5" Type="http://schemas.openxmlformats.org/officeDocument/2006/relationships/hyperlink" Target="https://scratch.mit.edu/" TargetMode="External"/><Relationship Id="rId4" Type="http://schemas.openxmlformats.org/officeDocument/2006/relationships/hyperlink" Target="http://heppg.de/ikg/wordpress/?page_id=6" TargetMode="Externa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18.jpe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83568" y="51470"/>
            <a:ext cx="7772400" cy="4248472"/>
          </a:xfrm>
        </p:spPr>
        <p:txBody>
          <a:bodyPr>
            <a:normAutofit fontScale="90000"/>
          </a:bodyPr>
          <a:lstStyle/>
          <a:p>
            <a:pPr algn="ctr"/>
            <a:r>
              <a:rPr lang="nl-NL" dirty="0" smtClean="0"/>
              <a:t>Physical computing vanuit Scratch met gebruik van scratchClient – </a:t>
            </a:r>
            <a:r>
              <a:rPr lang="nl-NL" b="1" dirty="0" smtClean="0"/>
              <a:t>Beginners</a:t>
            </a:r>
            <a:br>
              <a:rPr lang="nl-NL" b="1" dirty="0" smtClean="0"/>
            </a:br>
            <a:r>
              <a:rPr lang="nl-NL" b="1" dirty="0" smtClean="0"/>
              <a:t/>
            </a:r>
            <a:br>
              <a:rPr lang="nl-NL" b="1" dirty="0" smtClean="0"/>
            </a:br>
            <a:r>
              <a:rPr lang="nl-NL" sz="3600" i="1" dirty="0" smtClean="0"/>
              <a:t>Bestuur servo’s, LED’s en meer vanuit Scratch met gebruik van Raspberry Pi, Arduino en scratchClient</a:t>
            </a:r>
            <a:endParaRPr lang="nl-NL" i="1" dirty="0"/>
          </a:p>
        </p:txBody>
      </p:sp>
      <p:sp>
        <p:nvSpPr>
          <p:cNvPr id="3" name="Ondertitel 2"/>
          <p:cNvSpPr>
            <a:spLocks noGrp="1"/>
          </p:cNvSpPr>
          <p:nvPr>
            <p:ph type="subTitle" idx="1"/>
          </p:nvPr>
        </p:nvSpPr>
        <p:spPr>
          <a:xfrm>
            <a:off x="0" y="4371950"/>
            <a:ext cx="9144000" cy="576064"/>
          </a:xfrm>
        </p:spPr>
        <p:txBody>
          <a:bodyPr>
            <a:normAutofit/>
          </a:bodyPr>
          <a:lstStyle/>
          <a:p>
            <a:r>
              <a:rPr lang="nl-NL" dirty="0" smtClean="0">
                <a:solidFill>
                  <a:schemeClr val="bg1"/>
                </a:solidFill>
              </a:rPr>
              <a:t>Hans de Jong - Coderdojo Eindhoven - 23 september 2017 </a:t>
            </a:r>
            <a:endParaRPr lang="nl-NL"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5868144" y="339502"/>
            <a:ext cx="676697" cy="676697"/>
          </a:xfrm>
          <a:prstGeom prst="rect">
            <a:avLst/>
          </a:prstGeom>
          <a:noFill/>
        </p:spPr>
      </p:pic>
      <p:pic>
        <p:nvPicPr>
          <p:cNvPr id="58"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7812360" y="368127"/>
            <a:ext cx="676697" cy="676697"/>
          </a:xfrm>
          <a:prstGeom prst="rect">
            <a:avLst/>
          </a:prstGeom>
          <a:noFill/>
        </p:spPr>
      </p:pic>
      <p:pic>
        <p:nvPicPr>
          <p:cNvPr id="3081"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4139952" y="339502"/>
            <a:ext cx="676697" cy="676697"/>
          </a:xfrm>
          <a:prstGeom prst="rect">
            <a:avLst/>
          </a:prstGeom>
          <a:noFill/>
        </p:spPr>
      </p:pic>
      <p:pic>
        <p:nvPicPr>
          <p:cNvPr id="3077" name="Picture 5" descr="C:\Users\M5810video\Documents\Weekendschool\Pi And More\towerpro-sg-90-9g-servoaccessories-1534857789.jpg"/>
          <p:cNvPicPr>
            <a:picLocks noChangeAspect="1" noChangeArrowheads="1"/>
          </p:cNvPicPr>
          <p:nvPr/>
        </p:nvPicPr>
        <p:blipFill>
          <a:blip r:embed="rId4" cstate="print"/>
          <a:srcRect/>
          <a:stretch>
            <a:fillRect/>
          </a:stretch>
        </p:blipFill>
        <p:spPr bwMode="auto">
          <a:xfrm>
            <a:off x="6804248" y="2931790"/>
            <a:ext cx="1440827" cy="1047874"/>
          </a:xfrm>
          <a:prstGeom prst="rect">
            <a:avLst/>
          </a:prstGeom>
          <a:noFill/>
        </p:spPr>
      </p:pic>
      <p:sp>
        <p:nvSpPr>
          <p:cNvPr id="15" name="Rechthoek 14"/>
          <p:cNvSpPr/>
          <p:nvPr/>
        </p:nvSpPr>
        <p:spPr>
          <a:xfrm>
            <a:off x="7164288" y="1203598"/>
            <a:ext cx="1728192" cy="165618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nl-NL" dirty="0" smtClean="0">
                <a:solidFill>
                  <a:schemeClr val="tx1"/>
                </a:solidFill>
              </a:rPr>
              <a:t>Arduino Nano</a:t>
            </a:r>
            <a:endParaRPr lang="nl-NL" dirty="0">
              <a:solidFill>
                <a:schemeClr val="tx1"/>
              </a:solidFill>
            </a:endParaRPr>
          </a:p>
        </p:txBody>
      </p:sp>
      <p:sp>
        <p:nvSpPr>
          <p:cNvPr id="12" name="Rechthoek 11"/>
          <p:cNvSpPr/>
          <p:nvPr/>
        </p:nvSpPr>
        <p:spPr>
          <a:xfrm>
            <a:off x="467544" y="1203598"/>
            <a:ext cx="4608512" cy="244827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nl-NL" dirty="0" smtClean="0">
                <a:solidFill>
                  <a:schemeClr val="tx1"/>
                </a:solidFill>
              </a:rPr>
              <a:t>Raspberry Pi </a:t>
            </a:r>
          </a:p>
          <a:p>
            <a:pPr algn="ctr"/>
            <a:r>
              <a:rPr lang="nl-NL" dirty="0" smtClean="0">
                <a:solidFill>
                  <a:schemeClr val="tx1"/>
                </a:solidFill>
              </a:rPr>
              <a:t>2B </a:t>
            </a:r>
            <a:r>
              <a:rPr lang="nl-NL" dirty="0" smtClean="0">
                <a:solidFill>
                  <a:schemeClr val="tx1"/>
                </a:solidFill>
              </a:rPr>
              <a:t>of </a:t>
            </a:r>
            <a:r>
              <a:rPr lang="nl-NL" dirty="0" smtClean="0">
                <a:solidFill>
                  <a:schemeClr val="tx1"/>
                </a:solidFill>
              </a:rPr>
              <a:t>3B</a:t>
            </a:r>
            <a:endParaRPr lang="nl-NL" dirty="0">
              <a:solidFill>
                <a:schemeClr val="tx1"/>
              </a:solidFill>
            </a:endParaRPr>
          </a:p>
        </p:txBody>
      </p:sp>
      <p:sp>
        <p:nvSpPr>
          <p:cNvPr id="6" name="Titel 5"/>
          <p:cNvSpPr>
            <a:spLocks noGrp="1"/>
          </p:cNvSpPr>
          <p:nvPr>
            <p:ph type="title"/>
          </p:nvPr>
        </p:nvSpPr>
        <p:spPr/>
        <p:txBody>
          <a:bodyPr/>
          <a:lstStyle/>
          <a:p>
            <a:r>
              <a:rPr lang="nl-NL" dirty="0" smtClean="0"/>
              <a:t>De opzet</a:t>
            </a:r>
            <a:endParaRPr lang="nl-NL" dirty="0"/>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10</a:t>
            </a:fld>
            <a:endParaRPr lang="nl-NL" dirty="0"/>
          </a:p>
        </p:txBody>
      </p:sp>
      <p:sp>
        <p:nvSpPr>
          <p:cNvPr id="8" name="Rechthoek 7"/>
          <p:cNvSpPr/>
          <p:nvPr/>
        </p:nvSpPr>
        <p:spPr>
          <a:xfrm>
            <a:off x="539552" y="1347614"/>
            <a:ext cx="1224136"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smtClean="0"/>
              <a:t>Scratch 1.4 run time</a:t>
            </a:r>
            <a:endParaRPr lang="nl-NL" sz="1600" dirty="0"/>
          </a:p>
        </p:txBody>
      </p:sp>
      <p:sp>
        <p:nvSpPr>
          <p:cNvPr id="10" name="Rechthoek 9"/>
          <p:cNvSpPr/>
          <p:nvPr/>
        </p:nvSpPr>
        <p:spPr>
          <a:xfrm>
            <a:off x="3491880" y="1347614"/>
            <a:ext cx="144016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smtClean="0"/>
              <a:t>scratchClient</a:t>
            </a:r>
            <a:endParaRPr lang="nl-NL" sz="1600" dirty="0"/>
          </a:p>
        </p:txBody>
      </p:sp>
      <p:sp>
        <p:nvSpPr>
          <p:cNvPr id="11" name="Rechthoek 10"/>
          <p:cNvSpPr/>
          <p:nvPr/>
        </p:nvSpPr>
        <p:spPr>
          <a:xfrm>
            <a:off x="7308304" y="1347614"/>
            <a:ext cx="151216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scratchClient Schets</a:t>
            </a:r>
            <a:endParaRPr lang="nl-NL" dirty="0"/>
          </a:p>
        </p:txBody>
      </p:sp>
      <p:sp>
        <p:nvSpPr>
          <p:cNvPr id="13" name="Rechthoek 12"/>
          <p:cNvSpPr/>
          <p:nvPr/>
        </p:nvSpPr>
        <p:spPr>
          <a:xfrm>
            <a:off x="3491880" y="2571750"/>
            <a:ext cx="1440160"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smtClean="0"/>
              <a:t>scratchClient Config bestand</a:t>
            </a:r>
          </a:p>
        </p:txBody>
      </p:sp>
      <p:sp>
        <p:nvSpPr>
          <p:cNvPr id="14" name="Rechthoek 13"/>
          <p:cNvSpPr/>
          <p:nvPr/>
        </p:nvSpPr>
        <p:spPr>
          <a:xfrm>
            <a:off x="539552" y="2571750"/>
            <a:ext cx="1224136" cy="9361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smtClean="0"/>
              <a:t>Programma in Scratch</a:t>
            </a:r>
            <a:endParaRPr lang="nl-NL" sz="1600" dirty="0"/>
          </a:p>
        </p:txBody>
      </p:sp>
      <p:sp>
        <p:nvSpPr>
          <p:cNvPr id="16" name="Rechthoek 15"/>
          <p:cNvSpPr/>
          <p:nvPr/>
        </p:nvSpPr>
        <p:spPr>
          <a:xfrm>
            <a:off x="5436096" y="1203598"/>
            <a:ext cx="1368152" cy="18002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nl-NL" sz="1050" dirty="0" smtClean="0">
                <a:solidFill>
                  <a:schemeClr val="tx1"/>
                </a:solidFill>
              </a:rPr>
              <a:t>Powered USB hub</a:t>
            </a:r>
          </a:p>
          <a:p>
            <a:pPr algn="ctr"/>
            <a:r>
              <a:rPr lang="nl-NL" sz="1050" dirty="0" smtClean="0">
                <a:solidFill>
                  <a:schemeClr val="tx1"/>
                </a:solidFill>
              </a:rPr>
              <a:t>(Niet te gebruiken tijdens programmeren van de Arduino Nano)</a:t>
            </a:r>
          </a:p>
          <a:p>
            <a:pPr algn="ctr"/>
            <a:endParaRPr lang="nl-NL" sz="1050" dirty="0" smtClean="0">
              <a:solidFill>
                <a:schemeClr val="tx1"/>
              </a:solidFill>
            </a:endParaRPr>
          </a:p>
          <a:p>
            <a:r>
              <a:rPr lang="nl-NL" sz="1050" dirty="0" smtClean="0">
                <a:solidFill>
                  <a:schemeClr val="tx1"/>
                </a:solidFill>
              </a:rPr>
              <a:t>(niet strikt nodig omdat Arduino afzonderlijk stroom krijgt – het is gedaan ter bescherming van de Raspberry Pi.) </a:t>
            </a:r>
            <a:endParaRPr lang="nl-NL" sz="1050" dirty="0">
              <a:solidFill>
                <a:schemeClr val="tx1"/>
              </a:solidFill>
            </a:endParaRPr>
          </a:p>
        </p:txBody>
      </p:sp>
      <p:cxnSp>
        <p:nvCxnSpPr>
          <p:cNvPr id="18" name="Rechte verbindingslijn met pijl 17"/>
          <p:cNvCxnSpPr>
            <a:stCxn id="8" idx="3"/>
            <a:endCxn id="10" idx="1"/>
          </p:cNvCxnSpPr>
          <p:nvPr/>
        </p:nvCxnSpPr>
        <p:spPr>
          <a:xfrm>
            <a:off x="1763688" y="1815666"/>
            <a:ext cx="1728192"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9" name="Tekstvak 18"/>
          <p:cNvSpPr txBox="1"/>
          <p:nvPr/>
        </p:nvSpPr>
        <p:spPr>
          <a:xfrm>
            <a:off x="1835696" y="1851670"/>
            <a:ext cx="1584176" cy="769441"/>
          </a:xfrm>
          <a:prstGeom prst="rect">
            <a:avLst/>
          </a:prstGeom>
          <a:noFill/>
        </p:spPr>
        <p:txBody>
          <a:bodyPr wrap="square" rtlCol="0">
            <a:spAutoFit/>
          </a:bodyPr>
          <a:lstStyle/>
          <a:p>
            <a:r>
              <a:rPr lang="nl-NL" sz="1100" dirty="0" smtClean="0"/>
              <a:t>Remote Sensor Protocol Over socket 42001</a:t>
            </a:r>
          </a:p>
          <a:p>
            <a:r>
              <a:rPr lang="nl-NL" sz="1100" dirty="0" smtClean="0"/>
              <a:t>Globale variabelen </a:t>
            </a:r>
          </a:p>
          <a:p>
            <a:r>
              <a:rPr lang="nl-NL" sz="1100" dirty="0" smtClean="0"/>
              <a:t>Broadcasts</a:t>
            </a:r>
            <a:endParaRPr lang="nl-NL" sz="1100" dirty="0"/>
          </a:p>
        </p:txBody>
      </p:sp>
      <p:cxnSp>
        <p:nvCxnSpPr>
          <p:cNvPr id="21" name="Rechte verbindingslijn met pijl 20"/>
          <p:cNvCxnSpPr>
            <a:stCxn id="10" idx="3"/>
          </p:cNvCxnSpPr>
          <p:nvPr/>
        </p:nvCxnSpPr>
        <p:spPr>
          <a:xfrm>
            <a:off x="4932040" y="1815666"/>
            <a:ext cx="504056"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a:blip r:embed="rId5" cstate="print"/>
          <a:srcRect/>
          <a:stretch>
            <a:fillRect/>
          </a:stretch>
        </p:blipFill>
        <p:spPr bwMode="auto">
          <a:xfrm>
            <a:off x="8172400" y="3147814"/>
            <a:ext cx="803166" cy="576064"/>
          </a:xfrm>
          <a:prstGeom prst="rect">
            <a:avLst/>
          </a:prstGeom>
          <a:noFill/>
          <a:ln w="9525">
            <a:noFill/>
            <a:miter lim="800000"/>
            <a:headEnd/>
            <a:tailEnd/>
          </a:ln>
        </p:spPr>
      </p:pic>
      <p:pic>
        <p:nvPicPr>
          <p:cNvPr id="3076" name="Picture 4" descr="C:\Users\M5810video\Documents\Weekendschool\Pi And More\led.gif"/>
          <p:cNvPicPr>
            <a:picLocks noChangeAspect="1" noChangeArrowheads="1"/>
          </p:cNvPicPr>
          <p:nvPr/>
        </p:nvPicPr>
        <p:blipFill>
          <a:blip r:embed="rId6" cstate="print"/>
          <a:srcRect/>
          <a:stretch>
            <a:fillRect/>
          </a:stretch>
        </p:blipFill>
        <p:spPr bwMode="auto">
          <a:xfrm>
            <a:off x="7812360" y="3219822"/>
            <a:ext cx="470531" cy="432048"/>
          </a:xfrm>
          <a:prstGeom prst="rect">
            <a:avLst/>
          </a:prstGeom>
          <a:noFill/>
        </p:spPr>
      </p:pic>
      <p:cxnSp>
        <p:nvCxnSpPr>
          <p:cNvPr id="29" name="Rechte verbindingslijn 28"/>
          <p:cNvCxnSpPr/>
          <p:nvPr/>
        </p:nvCxnSpPr>
        <p:spPr>
          <a:xfrm flipH="1">
            <a:off x="7452320" y="2859782"/>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Rechte verbindingslijn 29"/>
          <p:cNvCxnSpPr/>
          <p:nvPr/>
        </p:nvCxnSpPr>
        <p:spPr>
          <a:xfrm>
            <a:off x="8028384" y="2859782"/>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p:nvPr/>
        </p:nvCxnSpPr>
        <p:spPr>
          <a:xfrm>
            <a:off x="8532440" y="2859782"/>
            <a:ext cx="0" cy="288032"/>
          </a:xfrm>
          <a:prstGeom prst="line">
            <a:avLst/>
          </a:prstGeom>
        </p:spPr>
        <p:style>
          <a:lnRef idx="1">
            <a:schemeClr val="accent1"/>
          </a:lnRef>
          <a:fillRef idx="0">
            <a:schemeClr val="accent1"/>
          </a:fillRef>
          <a:effectRef idx="0">
            <a:schemeClr val="accent1"/>
          </a:effectRef>
          <a:fontRef idx="minor">
            <a:schemeClr val="tx1"/>
          </a:fontRef>
        </p:style>
      </p:cxnSp>
      <p:sp>
        <p:nvSpPr>
          <p:cNvPr id="35" name="Toelichting met afgeronde rechthoek 34"/>
          <p:cNvSpPr/>
          <p:nvPr/>
        </p:nvSpPr>
        <p:spPr>
          <a:xfrm>
            <a:off x="5076056" y="3507854"/>
            <a:ext cx="1944216" cy="792088"/>
          </a:xfrm>
          <a:prstGeom prst="wedgeRoundRectCallout">
            <a:avLst>
              <a:gd name="adj1" fmla="val -57054"/>
              <a:gd name="adj2" fmla="val -114451"/>
              <a:gd name="adj3" fmla="val 16667"/>
            </a:avLst>
          </a:prstGeom>
          <a:solidFill>
            <a:schemeClr val="bg2">
              <a:lumMod val="9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200" dirty="0" smtClean="0">
                <a:solidFill>
                  <a:schemeClr val="tx1"/>
                </a:solidFill>
              </a:rPr>
              <a:t>Definieert de functie van de GPIO pennen van de Arduino (en Rpi) en geeft ze logische namen. </a:t>
            </a:r>
          </a:p>
        </p:txBody>
      </p:sp>
      <p:cxnSp>
        <p:nvCxnSpPr>
          <p:cNvPr id="37" name="Rechte verbindingslijn met pijl 36"/>
          <p:cNvCxnSpPr>
            <a:endCxn id="11" idx="1"/>
          </p:cNvCxnSpPr>
          <p:nvPr/>
        </p:nvCxnSpPr>
        <p:spPr>
          <a:xfrm flipV="1">
            <a:off x="6804248" y="1815666"/>
            <a:ext cx="504056" cy="582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3078" name="Picture 6" descr="C:\Users\M5810video\Documents\Weekendschool\Pi And More\420px-ACNOR_keyboard.jpg"/>
          <p:cNvPicPr>
            <a:picLocks noChangeAspect="1" noChangeArrowheads="1"/>
          </p:cNvPicPr>
          <p:nvPr/>
        </p:nvPicPr>
        <p:blipFill>
          <a:blip r:embed="rId7" cstate="print"/>
          <a:srcRect/>
          <a:stretch>
            <a:fillRect/>
          </a:stretch>
        </p:blipFill>
        <p:spPr bwMode="auto">
          <a:xfrm>
            <a:off x="1115616" y="3939902"/>
            <a:ext cx="1187188" cy="576634"/>
          </a:xfrm>
          <a:prstGeom prst="rect">
            <a:avLst/>
          </a:prstGeom>
          <a:noFill/>
        </p:spPr>
      </p:pic>
      <p:pic>
        <p:nvPicPr>
          <p:cNvPr id="3079" name="Picture 7" descr="C:\Users\M5810video\Documents\Weekendschool\Pi And More\muis.jpg"/>
          <p:cNvPicPr>
            <a:picLocks noChangeAspect="1" noChangeArrowheads="1"/>
          </p:cNvPicPr>
          <p:nvPr/>
        </p:nvPicPr>
        <p:blipFill>
          <a:blip r:embed="rId8" cstate="print"/>
          <a:srcRect/>
          <a:stretch>
            <a:fillRect/>
          </a:stretch>
        </p:blipFill>
        <p:spPr bwMode="auto">
          <a:xfrm>
            <a:off x="2339752" y="3939902"/>
            <a:ext cx="639117" cy="639117"/>
          </a:xfrm>
          <a:prstGeom prst="rect">
            <a:avLst/>
          </a:prstGeom>
          <a:noFill/>
        </p:spPr>
      </p:pic>
      <p:pic>
        <p:nvPicPr>
          <p:cNvPr id="45" name="Picture 7" descr="C:\Users\M5810video\Documents\Weekendschool\Pi And More\muis.jpg"/>
          <p:cNvPicPr>
            <a:picLocks noChangeAspect="1" noChangeArrowheads="1"/>
          </p:cNvPicPr>
          <p:nvPr/>
        </p:nvPicPr>
        <p:blipFill>
          <a:blip r:embed="rId8" cstate="print"/>
          <a:srcRect/>
          <a:stretch>
            <a:fillRect/>
          </a:stretch>
        </p:blipFill>
        <p:spPr bwMode="auto">
          <a:xfrm flipH="1">
            <a:off x="395536" y="3939902"/>
            <a:ext cx="639117" cy="639117"/>
          </a:xfrm>
          <a:prstGeom prst="rect">
            <a:avLst/>
          </a:prstGeom>
          <a:noFill/>
        </p:spPr>
      </p:pic>
      <p:pic>
        <p:nvPicPr>
          <p:cNvPr id="3080" name="Picture 8" descr="C:\Users\M5810video\Documents\Weekendschool\Pi And More\HP1750.jpg"/>
          <p:cNvPicPr>
            <a:picLocks noChangeAspect="1" noChangeArrowheads="1"/>
          </p:cNvPicPr>
          <p:nvPr/>
        </p:nvPicPr>
        <p:blipFill>
          <a:blip r:embed="rId9" cstate="print"/>
          <a:srcRect/>
          <a:stretch>
            <a:fillRect/>
          </a:stretch>
        </p:blipFill>
        <p:spPr bwMode="auto">
          <a:xfrm>
            <a:off x="3131840" y="3795886"/>
            <a:ext cx="867892" cy="867892"/>
          </a:xfrm>
          <a:prstGeom prst="rect">
            <a:avLst/>
          </a:prstGeom>
          <a:noFill/>
        </p:spPr>
      </p:pic>
      <p:cxnSp>
        <p:nvCxnSpPr>
          <p:cNvPr id="47" name="Rechte verbindingslijn 46"/>
          <p:cNvCxnSpPr/>
          <p:nvPr/>
        </p:nvCxnSpPr>
        <p:spPr>
          <a:xfrm flipH="1">
            <a:off x="971600" y="3651870"/>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Rechte verbindingslijn 48"/>
          <p:cNvCxnSpPr/>
          <p:nvPr/>
        </p:nvCxnSpPr>
        <p:spPr>
          <a:xfrm>
            <a:off x="2267744" y="3651870"/>
            <a:ext cx="144016"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Rechte verbindingslijn 50"/>
          <p:cNvCxnSpPr/>
          <p:nvPr/>
        </p:nvCxnSpPr>
        <p:spPr>
          <a:xfrm>
            <a:off x="1691680" y="3651870"/>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Rechte verbindingslijn 59"/>
          <p:cNvCxnSpPr>
            <a:endCxn id="3080" idx="0"/>
          </p:cNvCxnSpPr>
          <p:nvPr/>
        </p:nvCxnSpPr>
        <p:spPr>
          <a:xfrm>
            <a:off x="3563888" y="3651870"/>
            <a:ext cx="1898" cy="144016"/>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hthoek 35"/>
          <p:cNvSpPr/>
          <p:nvPr/>
        </p:nvSpPr>
        <p:spPr>
          <a:xfrm>
            <a:off x="1763688" y="2571750"/>
            <a:ext cx="1512168"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smtClean="0"/>
              <a:t>Voorgedefinieerde  sprites (met wat code, geluid en  kostuums)</a:t>
            </a:r>
          </a:p>
        </p:txBody>
      </p:sp>
      <p:sp>
        <p:nvSpPr>
          <p:cNvPr id="39" name="Rechthoek 38"/>
          <p:cNvSpPr/>
          <p:nvPr/>
        </p:nvSpPr>
        <p:spPr>
          <a:xfrm>
            <a:off x="7812360" y="3867894"/>
            <a:ext cx="1259632"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smtClean="0"/>
              <a:t>Standard opzet</a:t>
            </a:r>
            <a:endParaRPr lang="nl-NL" sz="1050" dirty="0"/>
          </a:p>
        </p:txBody>
      </p:sp>
      <p:sp>
        <p:nvSpPr>
          <p:cNvPr id="40" name="Rechthoek 39"/>
          <p:cNvSpPr/>
          <p:nvPr/>
        </p:nvSpPr>
        <p:spPr>
          <a:xfrm>
            <a:off x="7812360" y="4083918"/>
            <a:ext cx="1259632" cy="3600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smtClean="0"/>
              <a:t>Geprogrammeerd door de leerlingen</a:t>
            </a:r>
            <a:endParaRPr lang="nl-NL" sz="1050" dirty="0"/>
          </a:p>
        </p:txBody>
      </p:sp>
      <p:sp>
        <p:nvSpPr>
          <p:cNvPr id="44" name="Rechthoek 43"/>
          <p:cNvSpPr/>
          <p:nvPr/>
        </p:nvSpPr>
        <p:spPr>
          <a:xfrm>
            <a:off x="7812360" y="4443958"/>
            <a:ext cx="1259632" cy="3600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smtClean="0"/>
              <a:t>Voorbereid door de leraar of expert</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Why a special counting function?</a:t>
            </a:r>
            <a:endParaRPr lang="nl-NL" dirty="0"/>
          </a:p>
        </p:txBody>
      </p:sp>
      <p:sp>
        <p:nvSpPr>
          <p:cNvPr id="3" name="Tijdelijke aanduiding voor inhoud 2"/>
          <p:cNvSpPr>
            <a:spLocks noGrp="1"/>
          </p:cNvSpPr>
          <p:nvPr>
            <p:ph idx="1"/>
          </p:nvPr>
        </p:nvSpPr>
        <p:spPr/>
        <p:txBody>
          <a:bodyPr/>
          <a:lstStyle/>
          <a:p>
            <a:r>
              <a:rPr lang="nl-NL" dirty="0" smtClean="0"/>
              <a:t>You can count in Scratch, however you can only reliably count a few pulses per second.</a:t>
            </a:r>
          </a:p>
          <a:p>
            <a:r>
              <a:rPr lang="nl-NL" dirty="0" smtClean="0"/>
              <a:t>With this new counting function, you can do it much faster</a:t>
            </a:r>
          </a:p>
          <a:p>
            <a:r>
              <a:rPr lang="nl-NL" dirty="0" smtClean="0"/>
              <a:t>If you need to detect small pulses that scratchClient may not see reliable, you can use a counter function to detect whether a (short) pulse did arrive.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100</a:t>
            </a:fld>
            <a:endParaRPr lang="nl-NL"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Counter function using a button</a:t>
            </a:r>
            <a:endParaRPr lang="nl-NL" dirty="0"/>
          </a:p>
        </p:txBody>
      </p:sp>
      <p:sp>
        <p:nvSpPr>
          <p:cNvPr id="3" name="Tijdelijke aanduiding voor inhoud 2"/>
          <p:cNvSpPr>
            <a:spLocks noGrp="1"/>
          </p:cNvSpPr>
          <p:nvPr>
            <p:ph idx="1"/>
          </p:nvPr>
        </p:nvSpPr>
        <p:spPr/>
        <p:txBody>
          <a:bodyPr/>
          <a:lstStyle/>
          <a:p>
            <a:r>
              <a:rPr lang="nl-NL" dirty="0" smtClean="0"/>
              <a:t>It will count up. It will wrap round at a very large value that will be reached after days of counting.</a:t>
            </a:r>
          </a:p>
          <a:p>
            <a:r>
              <a:rPr lang="nl-NL" dirty="0" smtClean="0"/>
              <a:t>Max. ca. 80 counts per second = 4800 per minute</a:t>
            </a:r>
          </a:p>
          <a:p>
            <a:r>
              <a:rPr lang="nl-NL" dirty="0" smtClean="0"/>
              <a:t>There is a 4 ms debouncing delay</a:t>
            </a:r>
          </a:p>
          <a:p>
            <a:pPr lvl="1"/>
            <a:r>
              <a:rPr lang="nl-NL" dirty="0" smtClean="0"/>
              <a:t>So multiple pulses within 4 ms will processed as a single count</a:t>
            </a:r>
          </a:p>
          <a:p>
            <a:pPr lvl="1"/>
            <a:r>
              <a:rPr lang="nl-NL" dirty="0" smtClean="0"/>
              <a:t>So no need for capacitors to do debouncing</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101</a:t>
            </a:fld>
            <a:endParaRPr lang="nl-NL"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Debouncing</a:t>
            </a:r>
            <a:endParaRPr lang="nl-NL" dirty="0"/>
          </a:p>
        </p:txBody>
      </p:sp>
      <p:sp>
        <p:nvSpPr>
          <p:cNvPr id="3" name="Tijdelijke aanduiding voor inhoud 2"/>
          <p:cNvSpPr>
            <a:spLocks noGrp="1"/>
          </p:cNvSpPr>
          <p:nvPr>
            <p:ph idx="1"/>
          </p:nvPr>
        </p:nvSpPr>
        <p:spPr/>
        <p:txBody>
          <a:bodyPr>
            <a:normAutofit lnSpcReduction="10000"/>
          </a:bodyPr>
          <a:lstStyle/>
          <a:p>
            <a:r>
              <a:rPr lang="nl-NL" dirty="0" smtClean="0"/>
              <a:t>If a mechanical switch is operated, it can generate a series of pulses rather than one.</a:t>
            </a:r>
          </a:p>
          <a:p>
            <a:r>
              <a:rPr lang="nl-NL" dirty="0" smtClean="0"/>
              <a:t>This is because one of the metal pieces bounces back a few times before it stays in position.</a:t>
            </a:r>
          </a:p>
          <a:p>
            <a:r>
              <a:rPr lang="nl-NL" dirty="0" smtClean="0"/>
              <a:t>You would normally need take care of this if you want to get a single pulse</a:t>
            </a:r>
          </a:p>
          <a:p>
            <a:pPr lvl="1"/>
            <a:r>
              <a:rPr lang="nl-NL" dirty="0" smtClean="0"/>
              <a:t>E.g. add a capacitor.</a:t>
            </a:r>
          </a:p>
          <a:p>
            <a:r>
              <a:rPr lang="nl-NL" dirty="0" smtClean="0"/>
              <a:t>scratchClient will on the digital input pins only sample with 10 Hz, so it is unlikely that you will experience bounce problems.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102</a:t>
            </a:fld>
            <a:endParaRPr lang="nl-NL"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C:\Users\M5810video\Documents\Weekendschool\Pi And More\PiAndMore WS complete_bb.jpg"/>
          <p:cNvPicPr>
            <a:picLocks noChangeAspect="1" noChangeArrowheads="1"/>
          </p:cNvPicPr>
          <p:nvPr/>
        </p:nvPicPr>
        <p:blipFill>
          <a:blip r:embed="rId3" cstate="print"/>
          <a:srcRect/>
          <a:stretch>
            <a:fillRect/>
          </a:stretch>
        </p:blipFill>
        <p:spPr bwMode="auto">
          <a:xfrm>
            <a:off x="0" y="1059583"/>
            <a:ext cx="5223951" cy="4083918"/>
          </a:xfrm>
          <a:prstGeom prst="rect">
            <a:avLst/>
          </a:prstGeom>
          <a:noFill/>
        </p:spPr>
      </p:pic>
      <p:sp>
        <p:nvSpPr>
          <p:cNvPr id="2" name="Titel 1"/>
          <p:cNvSpPr>
            <a:spLocks noGrp="1"/>
          </p:cNvSpPr>
          <p:nvPr>
            <p:ph type="title"/>
          </p:nvPr>
        </p:nvSpPr>
        <p:spPr/>
        <p:txBody>
          <a:bodyPr/>
          <a:lstStyle/>
          <a:p>
            <a:r>
              <a:rPr lang="nl-NL" dirty="0" smtClean="0"/>
              <a:t>Adding the count button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103</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15" name="PIJL-OMHOOG 14"/>
          <p:cNvSpPr/>
          <p:nvPr/>
        </p:nvSpPr>
        <p:spPr>
          <a:xfrm>
            <a:off x="1835696" y="4371950"/>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3" name="Tekstvak 12"/>
          <p:cNvSpPr txBox="1"/>
          <p:nvPr/>
        </p:nvSpPr>
        <p:spPr>
          <a:xfrm>
            <a:off x="3203848" y="4443958"/>
            <a:ext cx="4752528" cy="646331"/>
          </a:xfrm>
          <a:prstGeom prst="rect">
            <a:avLst/>
          </a:prstGeom>
          <a:solidFill>
            <a:srgbClr val="FF3300"/>
          </a:solidFill>
        </p:spPr>
        <p:txBody>
          <a:bodyPr wrap="square" rtlCol="0">
            <a:spAutoFit/>
          </a:bodyPr>
          <a:lstStyle/>
          <a:p>
            <a:pPr algn="ctr"/>
            <a:r>
              <a:rPr lang="nl-NL" dirty="0" smtClean="0">
                <a:solidFill>
                  <a:schemeClr val="bg1"/>
                </a:solidFill>
              </a:rPr>
              <a:t>Don’t forget: power off and USB cable out before making changes!</a:t>
            </a:r>
            <a:endParaRPr lang="nl-NL" dirty="0">
              <a:solidFill>
                <a:schemeClr val="bg1"/>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C:\Users\M5810video\Documents\Weekendschool\Pi And More\PiAndMore WS complete_bb.jpg"/>
          <p:cNvPicPr>
            <a:picLocks noChangeAspect="1" noChangeArrowheads="1"/>
          </p:cNvPicPr>
          <p:nvPr/>
        </p:nvPicPr>
        <p:blipFill>
          <a:blip r:embed="rId3" cstate="print"/>
          <a:srcRect/>
          <a:stretch>
            <a:fillRect/>
          </a:stretch>
        </p:blipFill>
        <p:spPr bwMode="auto">
          <a:xfrm>
            <a:off x="0" y="1059583"/>
            <a:ext cx="5223951" cy="4083918"/>
          </a:xfrm>
          <a:prstGeom prst="rect">
            <a:avLst/>
          </a:prstGeom>
          <a:noFill/>
        </p:spPr>
      </p:pic>
      <p:sp>
        <p:nvSpPr>
          <p:cNvPr id="2" name="Titel 1"/>
          <p:cNvSpPr>
            <a:spLocks noGrp="1"/>
          </p:cNvSpPr>
          <p:nvPr>
            <p:ph type="title"/>
          </p:nvPr>
        </p:nvSpPr>
        <p:spPr>
          <a:xfrm>
            <a:off x="457200" y="0"/>
            <a:ext cx="8229600" cy="1063229"/>
          </a:xfrm>
        </p:spPr>
        <p:txBody>
          <a:bodyPr>
            <a:noAutofit/>
          </a:bodyPr>
          <a:lstStyle/>
          <a:p>
            <a:r>
              <a:rPr lang="nl-NL" sz="3600" dirty="0" smtClean="0"/>
              <a:t>Adding an IR speed sensor that counts on pin 10</a:t>
            </a:r>
            <a:endParaRPr lang="nl-NL" sz="3600"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104</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13" name="Tekstvak 12"/>
          <p:cNvSpPr txBox="1"/>
          <p:nvPr/>
        </p:nvSpPr>
        <p:spPr>
          <a:xfrm>
            <a:off x="3203848" y="4443958"/>
            <a:ext cx="4752528" cy="646331"/>
          </a:xfrm>
          <a:prstGeom prst="rect">
            <a:avLst/>
          </a:prstGeom>
          <a:solidFill>
            <a:srgbClr val="FF3300"/>
          </a:solidFill>
        </p:spPr>
        <p:txBody>
          <a:bodyPr wrap="square" rtlCol="0">
            <a:spAutoFit/>
          </a:bodyPr>
          <a:lstStyle/>
          <a:p>
            <a:pPr algn="ctr"/>
            <a:r>
              <a:rPr lang="nl-NL" dirty="0" smtClean="0">
                <a:solidFill>
                  <a:schemeClr val="bg1"/>
                </a:solidFill>
              </a:rPr>
              <a:t>Don’t forget: power off and USB cable out before making changes!</a:t>
            </a:r>
            <a:endParaRPr lang="nl-NL" dirty="0">
              <a:solidFill>
                <a:schemeClr val="bg1"/>
              </a:solidFill>
            </a:endParaRPr>
          </a:p>
        </p:txBody>
      </p:sp>
      <p:sp>
        <p:nvSpPr>
          <p:cNvPr id="14" name="PIJL-OMHOOG 13"/>
          <p:cNvSpPr/>
          <p:nvPr/>
        </p:nvSpPr>
        <p:spPr>
          <a:xfrm rot="10800000">
            <a:off x="7208160"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6" name="PIJL-OMHOOG 15"/>
          <p:cNvSpPr/>
          <p:nvPr/>
        </p:nvSpPr>
        <p:spPr>
          <a:xfrm>
            <a:off x="7208160" y="3723878"/>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7" name="Tekstvak 16"/>
          <p:cNvSpPr txBox="1"/>
          <p:nvPr/>
        </p:nvSpPr>
        <p:spPr>
          <a:xfrm>
            <a:off x="2267744" y="555526"/>
            <a:ext cx="4752528" cy="369332"/>
          </a:xfrm>
          <a:prstGeom prst="rect">
            <a:avLst/>
          </a:prstGeom>
          <a:solidFill>
            <a:srgbClr val="FF3300"/>
          </a:solidFill>
        </p:spPr>
        <p:txBody>
          <a:bodyPr wrap="square" rtlCol="0">
            <a:spAutoFit/>
          </a:bodyPr>
          <a:lstStyle/>
          <a:p>
            <a:pPr algn="ctr"/>
            <a:r>
              <a:rPr lang="nl-NL" dirty="0" smtClean="0">
                <a:solidFill>
                  <a:schemeClr val="bg1"/>
                </a:solidFill>
              </a:rPr>
              <a:t>Carefully follow the wires to connect correctly!</a:t>
            </a:r>
            <a:endParaRPr lang="nl-NL" dirty="0">
              <a:solidFill>
                <a:schemeClr val="bg1"/>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Differences between the counters</a:t>
            </a:r>
            <a:endParaRPr lang="nl-NL" dirty="0"/>
          </a:p>
        </p:txBody>
      </p:sp>
      <p:sp>
        <p:nvSpPr>
          <p:cNvPr id="3" name="Tijdelijke aanduiding voor inhoud 2"/>
          <p:cNvSpPr>
            <a:spLocks noGrp="1"/>
          </p:cNvSpPr>
          <p:nvPr>
            <p:ph idx="1"/>
          </p:nvPr>
        </p:nvSpPr>
        <p:spPr/>
        <p:txBody>
          <a:bodyPr/>
          <a:lstStyle/>
          <a:p>
            <a:r>
              <a:rPr lang="nl-NL" dirty="0" smtClean="0"/>
              <a:t>The IR sensor gives an output of 0 Volt or 5 Volt.</a:t>
            </a:r>
          </a:p>
          <a:p>
            <a:pPr lvl="1"/>
            <a:r>
              <a:rPr lang="nl-NL" dirty="0" smtClean="0"/>
              <a:t>Therefore it does not need a pull up resistor (see the config file)</a:t>
            </a:r>
          </a:p>
          <a:p>
            <a:r>
              <a:rPr lang="nl-NL" dirty="0" smtClean="0"/>
              <a:t>The button gives an output of 0 Volt or </a:t>
            </a:r>
            <a:r>
              <a:rPr lang="nl-NL" i="1" dirty="0" smtClean="0"/>
              <a:t>open</a:t>
            </a:r>
            <a:r>
              <a:rPr lang="nl-NL" dirty="0" smtClean="0"/>
              <a:t>. </a:t>
            </a:r>
          </a:p>
          <a:p>
            <a:pPr lvl="1"/>
            <a:r>
              <a:rPr lang="nl-NL" dirty="0" smtClean="0"/>
              <a:t>Hence it needs a pull up resistor (as specified in the config file)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105</a:t>
            </a:fld>
            <a:endParaRPr lang="nl-NL"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Try out the setup</a:t>
            </a:r>
            <a:endParaRPr lang="nl-NL" dirty="0"/>
          </a:p>
        </p:txBody>
      </p:sp>
      <p:sp>
        <p:nvSpPr>
          <p:cNvPr id="3" name="Tijdelijke aanduiding voor inhoud 2"/>
          <p:cNvSpPr>
            <a:spLocks noGrp="1"/>
          </p:cNvSpPr>
          <p:nvPr>
            <p:ph idx="1"/>
          </p:nvPr>
        </p:nvSpPr>
        <p:spPr/>
        <p:txBody>
          <a:bodyPr/>
          <a:lstStyle/>
          <a:p>
            <a:r>
              <a:rPr lang="nl-NL" dirty="0" smtClean="0"/>
              <a:t>The button you can just press.</a:t>
            </a:r>
          </a:p>
          <a:p>
            <a:r>
              <a:rPr lang="nl-NL" dirty="0" smtClean="0"/>
              <a:t>The IR sensor you need to have good opaque material to let it work. </a:t>
            </a:r>
          </a:p>
          <a:p>
            <a:pPr lvl="1"/>
            <a:r>
              <a:rPr lang="nl-NL" dirty="0" smtClean="0"/>
              <a:t>You can check the sensing by the LED at the backside.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106</a:t>
            </a:fld>
            <a:endParaRPr lang="nl-NL"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nl-NL" dirty="0" smtClean="0"/>
              <a:t>Tilt sensor</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107</a:t>
            </a:fld>
            <a:endParaRPr lang="nl-NL"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Tilt sensor</a:t>
            </a:r>
            <a:endParaRPr lang="nl-NL" dirty="0"/>
          </a:p>
        </p:txBody>
      </p:sp>
      <p:sp>
        <p:nvSpPr>
          <p:cNvPr id="3" name="Tijdelijke aanduiding voor inhoud 2"/>
          <p:cNvSpPr>
            <a:spLocks noGrp="1"/>
          </p:cNvSpPr>
          <p:nvPr>
            <p:ph idx="1"/>
          </p:nvPr>
        </p:nvSpPr>
        <p:spPr/>
        <p:txBody>
          <a:bodyPr/>
          <a:lstStyle/>
          <a:p>
            <a:r>
              <a:rPr lang="nl-NL" dirty="0" smtClean="0"/>
              <a:t>The tilt sensor is a sensor containing a rolling ball between contacts.</a:t>
            </a:r>
          </a:p>
          <a:p>
            <a:pPr lvl="1"/>
            <a:r>
              <a:rPr lang="nl-NL" dirty="0" smtClean="0"/>
              <a:t>You can hear it rattling if you shake it.</a:t>
            </a:r>
          </a:p>
          <a:p>
            <a:r>
              <a:rPr lang="nl-NL" dirty="0" smtClean="0"/>
              <a:t>It is not in the box. We only have a few, so you will need to share.</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108</a:t>
            </a:fld>
            <a:endParaRPr lang="nl-NL"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kstvak 16"/>
          <p:cNvSpPr txBox="1"/>
          <p:nvPr/>
        </p:nvSpPr>
        <p:spPr>
          <a:xfrm>
            <a:off x="2267744" y="627534"/>
            <a:ext cx="4752528" cy="369332"/>
          </a:xfrm>
          <a:prstGeom prst="rect">
            <a:avLst/>
          </a:prstGeom>
          <a:solidFill>
            <a:srgbClr val="FF3300"/>
          </a:solidFill>
        </p:spPr>
        <p:txBody>
          <a:bodyPr wrap="square" rtlCol="0">
            <a:spAutoFit/>
          </a:bodyPr>
          <a:lstStyle/>
          <a:p>
            <a:pPr algn="ctr"/>
            <a:r>
              <a:rPr lang="nl-NL" dirty="0" smtClean="0">
                <a:solidFill>
                  <a:schemeClr val="bg1"/>
                </a:solidFill>
              </a:rPr>
              <a:t>Carefully follow the wires to connect correctly!</a:t>
            </a:r>
            <a:endParaRPr lang="nl-NL" dirty="0">
              <a:solidFill>
                <a:schemeClr val="bg1"/>
              </a:solidFill>
            </a:endParaRPr>
          </a:p>
        </p:txBody>
      </p:sp>
      <p:pic>
        <p:nvPicPr>
          <p:cNvPr id="1029" name="Picture 5" descr="C:\Users\M5810video\Documents\Weekendschool\Pi And More\PiAndMore WS complete_bb.jpg"/>
          <p:cNvPicPr>
            <a:picLocks noChangeAspect="1" noChangeArrowheads="1"/>
          </p:cNvPicPr>
          <p:nvPr/>
        </p:nvPicPr>
        <p:blipFill>
          <a:blip r:embed="rId3" cstate="print"/>
          <a:srcRect/>
          <a:stretch>
            <a:fillRect/>
          </a:stretch>
        </p:blipFill>
        <p:spPr bwMode="auto">
          <a:xfrm>
            <a:off x="0" y="1059583"/>
            <a:ext cx="5223951" cy="4083918"/>
          </a:xfrm>
          <a:prstGeom prst="rect">
            <a:avLst/>
          </a:prstGeom>
          <a:noFill/>
        </p:spPr>
      </p:pic>
      <p:sp>
        <p:nvSpPr>
          <p:cNvPr id="2" name="Titel 1"/>
          <p:cNvSpPr>
            <a:spLocks noGrp="1"/>
          </p:cNvSpPr>
          <p:nvPr>
            <p:ph type="title"/>
          </p:nvPr>
        </p:nvSpPr>
        <p:spPr>
          <a:xfrm>
            <a:off x="457200" y="1"/>
            <a:ext cx="8229600" cy="843558"/>
          </a:xfrm>
        </p:spPr>
        <p:txBody>
          <a:bodyPr>
            <a:noAutofit/>
          </a:bodyPr>
          <a:lstStyle/>
          <a:p>
            <a:r>
              <a:rPr lang="nl-NL" sz="3600" dirty="0" smtClean="0"/>
              <a:t>Connect the tilt sensor to pin A1</a:t>
            </a:r>
            <a:endParaRPr lang="nl-NL" sz="3600"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109</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13" name="Tekstvak 12"/>
          <p:cNvSpPr txBox="1"/>
          <p:nvPr/>
        </p:nvSpPr>
        <p:spPr>
          <a:xfrm>
            <a:off x="3203848" y="4443958"/>
            <a:ext cx="4752528" cy="646331"/>
          </a:xfrm>
          <a:prstGeom prst="rect">
            <a:avLst/>
          </a:prstGeom>
          <a:solidFill>
            <a:srgbClr val="FF3300"/>
          </a:solidFill>
        </p:spPr>
        <p:txBody>
          <a:bodyPr wrap="square" rtlCol="0">
            <a:spAutoFit/>
          </a:bodyPr>
          <a:lstStyle/>
          <a:p>
            <a:pPr algn="ctr"/>
            <a:r>
              <a:rPr lang="nl-NL" dirty="0" smtClean="0">
                <a:solidFill>
                  <a:schemeClr val="bg1"/>
                </a:solidFill>
              </a:rPr>
              <a:t>Don’t forget: power off and USB cable out before making changes!</a:t>
            </a:r>
            <a:endParaRPr lang="nl-NL" dirty="0">
              <a:solidFill>
                <a:schemeClr val="bg1"/>
              </a:solidFill>
            </a:endParaRPr>
          </a:p>
        </p:txBody>
      </p:sp>
      <p:sp>
        <p:nvSpPr>
          <p:cNvPr id="14" name="PIJL-OMHOOG 13"/>
          <p:cNvSpPr/>
          <p:nvPr/>
        </p:nvSpPr>
        <p:spPr>
          <a:xfrm rot="10800000">
            <a:off x="6372200" y="987574"/>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6" name="PIJL-OMHOOG 15"/>
          <p:cNvSpPr/>
          <p:nvPr/>
        </p:nvSpPr>
        <p:spPr>
          <a:xfrm>
            <a:off x="6372200" y="1851670"/>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Waar is de presentatie?</a:t>
            </a:r>
            <a:endParaRPr lang="nl-NL" dirty="0"/>
          </a:p>
        </p:txBody>
      </p:sp>
      <p:sp>
        <p:nvSpPr>
          <p:cNvPr id="3" name="Tijdelijke aanduiding voor inhoud 2"/>
          <p:cNvSpPr>
            <a:spLocks noGrp="1"/>
          </p:cNvSpPr>
          <p:nvPr>
            <p:ph idx="1"/>
          </p:nvPr>
        </p:nvSpPr>
        <p:spPr/>
        <p:txBody>
          <a:bodyPr/>
          <a:lstStyle/>
          <a:p>
            <a:r>
              <a:rPr lang="nl-NL" dirty="0" smtClean="0"/>
              <a:t>De presentatie = de instructie op je bureaublad in de map PiAndMore </a:t>
            </a:r>
          </a:p>
          <a:p>
            <a:r>
              <a:rPr lang="nl-NL" dirty="0" smtClean="0"/>
              <a:t>Als je alles van de presentatie al weet en je gaat vervelen, dan mag je zelf verder gaan</a:t>
            </a:r>
          </a:p>
          <a:p>
            <a:pPr lvl="1"/>
            <a:r>
              <a:rPr lang="nl-NL" dirty="0" smtClean="0"/>
              <a:t>In stilte svp … </a:t>
            </a:r>
            <a:r>
              <a:rPr lang="nl-NL" dirty="0" smtClean="0">
                <a:sym typeface="Wingdings" pitchFamily="2" charset="2"/>
              </a:rPr>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a:t>
            </a:fld>
            <a:endParaRPr lang="nl-NL"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a:bodyPr>
          <a:lstStyle/>
          <a:p>
            <a:pPr algn="ctr"/>
            <a:r>
              <a:rPr lang="nl-NL" dirty="0" smtClean="0"/>
              <a:t>Rain Sensor</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110</a:t>
            </a:fld>
            <a:endParaRPr lang="nl-NL"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Rain sensor</a:t>
            </a:r>
            <a:endParaRPr lang="nl-NL" dirty="0"/>
          </a:p>
        </p:txBody>
      </p:sp>
      <p:sp>
        <p:nvSpPr>
          <p:cNvPr id="3" name="Tijdelijke aanduiding voor inhoud 2"/>
          <p:cNvSpPr>
            <a:spLocks noGrp="1"/>
          </p:cNvSpPr>
          <p:nvPr>
            <p:ph idx="1"/>
          </p:nvPr>
        </p:nvSpPr>
        <p:spPr/>
        <p:txBody>
          <a:bodyPr/>
          <a:lstStyle/>
          <a:p>
            <a:r>
              <a:rPr lang="nl-NL" dirty="0" smtClean="0"/>
              <a:t>A rain sensor is an analog sensor that measures conductivity that is influenced by water.</a:t>
            </a:r>
          </a:p>
          <a:p>
            <a:r>
              <a:rPr lang="nl-NL" dirty="0" smtClean="0"/>
              <a:t>It is not in the box. We only have a few, so you will need to share.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111</a:t>
            </a:fld>
            <a:endParaRPr lang="nl-NL"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kstvak 16"/>
          <p:cNvSpPr txBox="1"/>
          <p:nvPr/>
        </p:nvSpPr>
        <p:spPr>
          <a:xfrm>
            <a:off x="2267744" y="627534"/>
            <a:ext cx="4752528" cy="369332"/>
          </a:xfrm>
          <a:prstGeom prst="rect">
            <a:avLst/>
          </a:prstGeom>
          <a:solidFill>
            <a:srgbClr val="FF3300"/>
          </a:solidFill>
        </p:spPr>
        <p:txBody>
          <a:bodyPr wrap="square" rtlCol="0">
            <a:spAutoFit/>
          </a:bodyPr>
          <a:lstStyle/>
          <a:p>
            <a:pPr algn="ctr"/>
            <a:r>
              <a:rPr lang="nl-NL" dirty="0" smtClean="0">
                <a:solidFill>
                  <a:schemeClr val="bg1"/>
                </a:solidFill>
              </a:rPr>
              <a:t>Carefully follow the wires to connect correctly!</a:t>
            </a:r>
            <a:endParaRPr lang="nl-NL" dirty="0">
              <a:solidFill>
                <a:schemeClr val="bg1"/>
              </a:solidFill>
            </a:endParaRPr>
          </a:p>
        </p:txBody>
      </p:sp>
      <p:pic>
        <p:nvPicPr>
          <p:cNvPr id="1029" name="Picture 5" descr="C:\Users\M5810video\Documents\Weekendschool\Pi And More\PiAndMore WS complete_bb.jpg"/>
          <p:cNvPicPr>
            <a:picLocks noChangeAspect="1" noChangeArrowheads="1"/>
          </p:cNvPicPr>
          <p:nvPr/>
        </p:nvPicPr>
        <p:blipFill>
          <a:blip r:embed="rId3" cstate="print"/>
          <a:srcRect/>
          <a:stretch>
            <a:fillRect/>
          </a:stretch>
        </p:blipFill>
        <p:spPr bwMode="auto">
          <a:xfrm>
            <a:off x="0" y="1059583"/>
            <a:ext cx="5223951" cy="4083918"/>
          </a:xfrm>
          <a:prstGeom prst="rect">
            <a:avLst/>
          </a:prstGeom>
          <a:noFill/>
        </p:spPr>
      </p:pic>
      <p:sp>
        <p:nvSpPr>
          <p:cNvPr id="2" name="Titel 1"/>
          <p:cNvSpPr>
            <a:spLocks noGrp="1"/>
          </p:cNvSpPr>
          <p:nvPr>
            <p:ph type="title"/>
          </p:nvPr>
        </p:nvSpPr>
        <p:spPr>
          <a:xfrm>
            <a:off x="457200" y="1"/>
            <a:ext cx="8229600" cy="843558"/>
          </a:xfrm>
        </p:spPr>
        <p:txBody>
          <a:bodyPr>
            <a:noAutofit/>
          </a:bodyPr>
          <a:lstStyle/>
          <a:p>
            <a:r>
              <a:rPr lang="nl-NL" sz="3600" dirty="0" smtClean="0"/>
              <a:t>Connect the rain sensor to pin A0</a:t>
            </a:r>
            <a:endParaRPr lang="nl-NL" sz="3600"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112</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13" name="Tekstvak 12"/>
          <p:cNvSpPr txBox="1"/>
          <p:nvPr/>
        </p:nvSpPr>
        <p:spPr>
          <a:xfrm>
            <a:off x="3203848" y="4443958"/>
            <a:ext cx="4752528" cy="646331"/>
          </a:xfrm>
          <a:prstGeom prst="rect">
            <a:avLst/>
          </a:prstGeom>
          <a:solidFill>
            <a:srgbClr val="FF3300"/>
          </a:solidFill>
        </p:spPr>
        <p:txBody>
          <a:bodyPr wrap="square" rtlCol="0">
            <a:spAutoFit/>
          </a:bodyPr>
          <a:lstStyle/>
          <a:p>
            <a:pPr algn="ctr"/>
            <a:r>
              <a:rPr lang="nl-NL" dirty="0" smtClean="0">
                <a:solidFill>
                  <a:schemeClr val="bg1"/>
                </a:solidFill>
              </a:rPr>
              <a:t>Don’t forget: power off and USB cable out before making changes!</a:t>
            </a:r>
            <a:endParaRPr lang="nl-NL" dirty="0">
              <a:solidFill>
                <a:schemeClr val="bg1"/>
              </a:solidFill>
            </a:endParaRPr>
          </a:p>
        </p:txBody>
      </p:sp>
      <p:sp>
        <p:nvSpPr>
          <p:cNvPr id="14" name="PIJL-OMHOOG 13"/>
          <p:cNvSpPr/>
          <p:nvPr/>
        </p:nvSpPr>
        <p:spPr>
          <a:xfrm rot="10800000">
            <a:off x="6516216" y="987574"/>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6" name="PIJL-OMHOOG 15"/>
          <p:cNvSpPr/>
          <p:nvPr/>
        </p:nvSpPr>
        <p:spPr>
          <a:xfrm>
            <a:off x="6516216" y="1851670"/>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a:bodyPr>
          <a:lstStyle/>
          <a:p>
            <a:pPr algn="ctr"/>
            <a:r>
              <a:rPr lang="nl-NL" dirty="0" smtClean="0"/>
              <a:t>Sound sensor</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113</a:t>
            </a:fld>
            <a:endParaRPr lang="nl-NL"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Sound Sensor</a:t>
            </a:r>
            <a:endParaRPr lang="nl-NL" dirty="0"/>
          </a:p>
        </p:txBody>
      </p:sp>
      <p:sp>
        <p:nvSpPr>
          <p:cNvPr id="3" name="Tijdelijke aanduiding voor inhoud 2"/>
          <p:cNvSpPr>
            <a:spLocks noGrp="1"/>
          </p:cNvSpPr>
          <p:nvPr>
            <p:ph idx="1"/>
          </p:nvPr>
        </p:nvSpPr>
        <p:spPr/>
        <p:txBody>
          <a:bodyPr/>
          <a:lstStyle/>
          <a:p>
            <a:r>
              <a:rPr lang="nl-NL" dirty="0" smtClean="0"/>
              <a:t>The sound sensor will detect sound. </a:t>
            </a:r>
          </a:p>
          <a:p>
            <a:pPr lvl="1"/>
            <a:r>
              <a:rPr lang="nl-NL" dirty="0" smtClean="0"/>
              <a:t>It is a digital sensor that contains a microphone and will give 0 Volt if sound is detected, 5 Volt if no sound detected.</a:t>
            </a:r>
          </a:p>
          <a:p>
            <a:r>
              <a:rPr lang="nl-NL" dirty="0" smtClean="0"/>
              <a:t>It is not in the box. We only have a few, so you will need to share.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114</a:t>
            </a:fld>
            <a:endParaRPr lang="nl-NL"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kstvak 16"/>
          <p:cNvSpPr txBox="1"/>
          <p:nvPr/>
        </p:nvSpPr>
        <p:spPr>
          <a:xfrm>
            <a:off x="2267744" y="627534"/>
            <a:ext cx="4752528" cy="369332"/>
          </a:xfrm>
          <a:prstGeom prst="rect">
            <a:avLst/>
          </a:prstGeom>
          <a:solidFill>
            <a:srgbClr val="FF3300"/>
          </a:solidFill>
        </p:spPr>
        <p:txBody>
          <a:bodyPr wrap="square" rtlCol="0">
            <a:spAutoFit/>
          </a:bodyPr>
          <a:lstStyle/>
          <a:p>
            <a:pPr algn="ctr"/>
            <a:r>
              <a:rPr lang="nl-NL" dirty="0" smtClean="0">
                <a:solidFill>
                  <a:schemeClr val="bg1"/>
                </a:solidFill>
              </a:rPr>
              <a:t>Carefully follow the wires to connect correctly!</a:t>
            </a:r>
            <a:endParaRPr lang="nl-NL" dirty="0">
              <a:solidFill>
                <a:schemeClr val="bg1"/>
              </a:solidFill>
            </a:endParaRPr>
          </a:p>
        </p:txBody>
      </p:sp>
      <p:pic>
        <p:nvPicPr>
          <p:cNvPr id="1029" name="Picture 5" descr="C:\Users\M5810video\Documents\Weekendschool\Pi And More\PiAndMore WS complete_bb.jpg"/>
          <p:cNvPicPr>
            <a:picLocks noChangeAspect="1" noChangeArrowheads="1"/>
          </p:cNvPicPr>
          <p:nvPr/>
        </p:nvPicPr>
        <p:blipFill>
          <a:blip r:embed="rId3" cstate="print"/>
          <a:srcRect/>
          <a:stretch>
            <a:fillRect/>
          </a:stretch>
        </p:blipFill>
        <p:spPr bwMode="auto">
          <a:xfrm>
            <a:off x="0" y="1059583"/>
            <a:ext cx="5223951" cy="4083918"/>
          </a:xfrm>
          <a:prstGeom prst="rect">
            <a:avLst/>
          </a:prstGeom>
          <a:noFill/>
        </p:spPr>
      </p:pic>
      <p:sp>
        <p:nvSpPr>
          <p:cNvPr id="2" name="Titel 1"/>
          <p:cNvSpPr>
            <a:spLocks noGrp="1"/>
          </p:cNvSpPr>
          <p:nvPr>
            <p:ph type="title"/>
          </p:nvPr>
        </p:nvSpPr>
        <p:spPr>
          <a:xfrm>
            <a:off x="457200" y="1"/>
            <a:ext cx="8229600" cy="843558"/>
          </a:xfrm>
        </p:spPr>
        <p:txBody>
          <a:bodyPr>
            <a:noAutofit/>
          </a:bodyPr>
          <a:lstStyle/>
          <a:p>
            <a:r>
              <a:rPr lang="nl-NL" sz="3600" dirty="0" smtClean="0"/>
              <a:t>Connect the sound sensor to pin A3</a:t>
            </a:r>
            <a:endParaRPr lang="nl-NL" sz="3600"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115</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13" name="Tekstvak 12"/>
          <p:cNvSpPr txBox="1"/>
          <p:nvPr/>
        </p:nvSpPr>
        <p:spPr>
          <a:xfrm>
            <a:off x="3203848" y="4443958"/>
            <a:ext cx="4752528" cy="646331"/>
          </a:xfrm>
          <a:prstGeom prst="rect">
            <a:avLst/>
          </a:prstGeom>
          <a:solidFill>
            <a:srgbClr val="FF3300"/>
          </a:solidFill>
        </p:spPr>
        <p:txBody>
          <a:bodyPr wrap="square" rtlCol="0">
            <a:spAutoFit/>
          </a:bodyPr>
          <a:lstStyle/>
          <a:p>
            <a:pPr algn="ctr"/>
            <a:r>
              <a:rPr lang="nl-NL" dirty="0" smtClean="0">
                <a:solidFill>
                  <a:schemeClr val="bg1"/>
                </a:solidFill>
              </a:rPr>
              <a:t>Don’t forget: power off and USB cable out before making changes!</a:t>
            </a:r>
            <a:endParaRPr lang="nl-NL" dirty="0">
              <a:solidFill>
                <a:schemeClr val="bg1"/>
              </a:solidFill>
            </a:endParaRPr>
          </a:p>
        </p:txBody>
      </p:sp>
      <p:sp>
        <p:nvSpPr>
          <p:cNvPr id="14" name="PIJL-OMHOOG 13"/>
          <p:cNvSpPr/>
          <p:nvPr/>
        </p:nvSpPr>
        <p:spPr>
          <a:xfrm rot="10800000">
            <a:off x="6106938" y="987574"/>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6" name="PIJL-OMHOOG 15"/>
          <p:cNvSpPr/>
          <p:nvPr/>
        </p:nvSpPr>
        <p:spPr>
          <a:xfrm>
            <a:off x="6106938" y="1851670"/>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See the short pulses</a:t>
            </a:r>
            <a:endParaRPr lang="nl-NL" dirty="0"/>
          </a:p>
        </p:txBody>
      </p:sp>
      <p:sp>
        <p:nvSpPr>
          <p:cNvPr id="3" name="Tijdelijke aanduiding voor inhoud 2"/>
          <p:cNvSpPr>
            <a:spLocks noGrp="1"/>
          </p:cNvSpPr>
          <p:nvPr>
            <p:ph idx="1"/>
          </p:nvPr>
        </p:nvSpPr>
        <p:spPr>
          <a:xfrm>
            <a:off x="457200" y="1200151"/>
            <a:ext cx="4042792" cy="3394472"/>
          </a:xfrm>
        </p:spPr>
        <p:txBody>
          <a:bodyPr>
            <a:normAutofit fontScale="92500" lnSpcReduction="10000"/>
          </a:bodyPr>
          <a:lstStyle/>
          <a:p>
            <a:r>
              <a:rPr lang="nl-NL" dirty="0" smtClean="0"/>
              <a:t>The changes of the sound sensor are sometimes difficult to see just from the displayed sensor value</a:t>
            </a:r>
          </a:p>
          <a:p>
            <a:r>
              <a:rPr lang="nl-NL" dirty="0" smtClean="0"/>
              <a:t>This code can be used to see that the sensor is actually working. You must create a variable SoundCount (or choose a different name) to hold the count.</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116</a:t>
            </a:fld>
            <a:endParaRPr lang="nl-NL" dirty="0"/>
          </a:p>
        </p:txBody>
      </p:sp>
      <p:pic>
        <p:nvPicPr>
          <p:cNvPr id="2050" name="Picture 2" descr="\\nashanselma2\weekendschool\screenshots\piandmore20170623Jun061498247118.jpg"/>
          <p:cNvPicPr>
            <a:picLocks noChangeAspect="1" noChangeArrowheads="1"/>
          </p:cNvPicPr>
          <p:nvPr/>
        </p:nvPicPr>
        <p:blipFill>
          <a:blip r:embed="rId3" cstate="print"/>
          <a:srcRect/>
          <a:stretch>
            <a:fillRect/>
          </a:stretch>
        </p:blipFill>
        <p:spPr bwMode="auto">
          <a:xfrm>
            <a:off x="5076056" y="2283718"/>
            <a:ext cx="3238500" cy="1714500"/>
          </a:xfrm>
          <a:prstGeom prst="rect">
            <a:avLst/>
          </a:prstGeom>
          <a:noFill/>
        </p:spPr>
      </p:pic>
      <p:cxnSp>
        <p:nvCxnSpPr>
          <p:cNvPr id="6" name="Rechte verbindingslijn met pijl 5"/>
          <p:cNvCxnSpPr/>
          <p:nvPr/>
        </p:nvCxnSpPr>
        <p:spPr>
          <a:xfrm>
            <a:off x="4067944" y="3291830"/>
            <a:ext cx="864096"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nl-NL" dirty="0" smtClean="0"/>
              <a:t>Strongly link the config file to the Arduino</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117</a:t>
            </a:fld>
            <a:endParaRPr lang="nl-NL"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The ident functionality</a:t>
            </a:r>
            <a:endParaRPr lang="nl-NL" dirty="0"/>
          </a:p>
        </p:txBody>
      </p:sp>
      <p:sp>
        <p:nvSpPr>
          <p:cNvPr id="3" name="Tijdelijke aanduiding voor inhoud 2"/>
          <p:cNvSpPr>
            <a:spLocks noGrp="1"/>
          </p:cNvSpPr>
          <p:nvPr>
            <p:ph idx="1"/>
          </p:nvPr>
        </p:nvSpPr>
        <p:spPr/>
        <p:txBody>
          <a:bodyPr/>
          <a:lstStyle/>
          <a:p>
            <a:r>
              <a:rPr lang="nl-NL" dirty="0" smtClean="0"/>
              <a:t>You created a board, but maybe you have omitted some resistors and therefore damage would occur if it were used with the wrong config file.</a:t>
            </a:r>
          </a:p>
          <a:p>
            <a:r>
              <a:rPr lang="nl-NL" dirty="0" smtClean="0"/>
              <a:t>That is what the ident functionality is for</a:t>
            </a:r>
          </a:p>
          <a:p>
            <a:pPr lvl="1"/>
            <a:r>
              <a:rPr lang="nl-NL" dirty="0" smtClean="0"/>
              <a:t>Configure an identity in the Arduino</a:t>
            </a:r>
          </a:p>
          <a:p>
            <a:pPr lvl="1"/>
            <a:r>
              <a:rPr lang="nl-NL" dirty="0" smtClean="0"/>
              <a:t>Specify the identity in the config file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118</a:t>
            </a:fld>
            <a:endParaRPr lang="nl-NL"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smtClean="0"/>
              <a:t>Programming the ident in the Arduino</a:t>
            </a:r>
            <a:endParaRPr lang="nl-NL" dirty="0"/>
          </a:p>
        </p:txBody>
      </p:sp>
      <p:sp>
        <p:nvSpPr>
          <p:cNvPr id="3" name="Tijdelijke aanduiding voor inhoud 2"/>
          <p:cNvSpPr>
            <a:spLocks noGrp="1"/>
          </p:cNvSpPr>
          <p:nvPr>
            <p:ph idx="1"/>
          </p:nvPr>
        </p:nvSpPr>
        <p:spPr/>
        <p:txBody>
          <a:bodyPr>
            <a:normAutofit fontScale="85000" lnSpcReduction="20000"/>
          </a:bodyPr>
          <a:lstStyle/>
          <a:p>
            <a:r>
              <a:rPr lang="nl-NL" dirty="0" smtClean="0"/>
              <a:t>Have the Arduino connected</a:t>
            </a:r>
          </a:p>
          <a:p>
            <a:r>
              <a:rPr lang="nl-NL" dirty="0" smtClean="0"/>
              <a:t>Start the Arduino IDE</a:t>
            </a:r>
          </a:p>
          <a:p>
            <a:r>
              <a:rPr lang="nl-NL" dirty="0" smtClean="0"/>
              <a:t>Go to monitor mode</a:t>
            </a:r>
          </a:p>
          <a:p>
            <a:r>
              <a:rPr lang="nl-NL" dirty="0" smtClean="0"/>
              <a:t>Set the speed to </a:t>
            </a:r>
            <a:r>
              <a:rPr lang="nl-NL" i="1" dirty="0" smtClean="0"/>
              <a:t>115200</a:t>
            </a:r>
          </a:p>
          <a:p>
            <a:r>
              <a:rPr lang="nl-NL" dirty="0" smtClean="0"/>
              <a:t>Set the line end to </a:t>
            </a:r>
            <a:r>
              <a:rPr lang="nl-NL" i="1" dirty="0" smtClean="0"/>
              <a:t>newline</a:t>
            </a:r>
          </a:p>
          <a:p>
            <a:r>
              <a:rPr lang="nl-NL" dirty="0" smtClean="0"/>
              <a:t>You can now type commands in  the window.</a:t>
            </a:r>
          </a:p>
          <a:p>
            <a:r>
              <a:rPr lang="nl-NL" dirty="0" smtClean="0"/>
              <a:t>Type: </a:t>
            </a:r>
          </a:p>
          <a:p>
            <a:pPr lvl="1"/>
            <a:r>
              <a:rPr lang="nl-NL" i="1" dirty="0" smtClean="0"/>
              <a:t>cident:PiAndMore10</a:t>
            </a:r>
          </a:p>
          <a:p>
            <a:pPr lvl="1"/>
            <a:r>
              <a:rPr lang="nl-NL" i="1" dirty="0" smtClean="0"/>
              <a:t>cident?</a:t>
            </a:r>
            <a:r>
              <a:rPr lang="nl-NL" dirty="0" smtClean="0"/>
              <a:t>	(you should get the string back)</a:t>
            </a:r>
          </a:p>
          <a:p>
            <a:r>
              <a:rPr lang="nl-NL" dirty="0" smtClean="0"/>
              <a:t>Put in the config tool the value </a:t>
            </a:r>
            <a:r>
              <a:rPr lang="nl-NL" i="1" dirty="0" smtClean="0"/>
              <a:t>PiAndMore10</a:t>
            </a:r>
            <a:r>
              <a:rPr lang="nl-NL" dirty="0" smtClean="0"/>
              <a:t> in the field </a:t>
            </a:r>
            <a:r>
              <a:rPr lang="nl-NL" i="1" dirty="0" smtClean="0"/>
              <a:t>Parameter ident.pattern</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119</a:t>
            </a:fld>
            <a:endParaRPr lang="nl-NL"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nl-NL" dirty="0" smtClean="0"/>
              <a:t>Deel 2: Leer de componenten kennen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12</a:t>
            </a:fld>
            <a:endParaRPr lang="nl-NL"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Testing ident functionality</a:t>
            </a:r>
            <a:endParaRPr lang="nl-NL" dirty="0"/>
          </a:p>
        </p:txBody>
      </p:sp>
      <p:sp>
        <p:nvSpPr>
          <p:cNvPr id="3" name="Tijdelijke aanduiding voor inhoud 2"/>
          <p:cNvSpPr>
            <a:spLocks noGrp="1"/>
          </p:cNvSpPr>
          <p:nvPr>
            <p:ph idx="1"/>
          </p:nvPr>
        </p:nvSpPr>
        <p:spPr/>
        <p:txBody>
          <a:bodyPr/>
          <a:lstStyle/>
          <a:p>
            <a:r>
              <a:rPr lang="nl-NL" dirty="0" smtClean="0"/>
              <a:t>Start scratchClient and see that it works</a:t>
            </a:r>
          </a:p>
          <a:p>
            <a:r>
              <a:rPr lang="nl-NL" dirty="0" smtClean="0"/>
              <a:t>Now change the value of the ident in the config file.</a:t>
            </a:r>
          </a:p>
          <a:p>
            <a:pPr lvl="1"/>
            <a:r>
              <a:rPr lang="nl-NL" dirty="0" smtClean="0"/>
              <a:t>Hardly matters what</a:t>
            </a:r>
          </a:p>
          <a:p>
            <a:r>
              <a:rPr lang="nl-NL" dirty="0" smtClean="0"/>
              <a:t>Start scratchClient again and see that it will be rejected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120</a:t>
            </a:fld>
            <a:endParaRPr lang="nl-NL"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More about ident</a:t>
            </a:r>
            <a:endParaRPr lang="nl-NL" dirty="0"/>
          </a:p>
        </p:txBody>
      </p:sp>
      <p:sp>
        <p:nvSpPr>
          <p:cNvPr id="3" name="Tijdelijke aanduiding voor inhoud 2"/>
          <p:cNvSpPr>
            <a:spLocks noGrp="1"/>
          </p:cNvSpPr>
          <p:nvPr>
            <p:ph idx="1"/>
          </p:nvPr>
        </p:nvSpPr>
        <p:spPr/>
        <p:txBody>
          <a:bodyPr>
            <a:normAutofit fontScale="92500" lnSpcReduction="20000"/>
          </a:bodyPr>
          <a:lstStyle/>
          <a:p>
            <a:r>
              <a:rPr lang="nl-NL" dirty="0" smtClean="0"/>
              <a:t>The ident can in the config file be specified as a regular expression. E.g.:</a:t>
            </a:r>
          </a:p>
          <a:p>
            <a:pPr lvl="1"/>
            <a:r>
              <a:rPr lang="nl-NL" dirty="0" smtClean="0"/>
              <a:t>A dot (.) matches any character</a:t>
            </a:r>
          </a:p>
          <a:p>
            <a:pPr lvl="1"/>
            <a:r>
              <a:rPr lang="nl-NL" dirty="0" smtClean="0"/>
              <a:t>A star (*) repeats the previous character (0 or more times)</a:t>
            </a:r>
          </a:p>
          <a:p>
            <a:pPr lvl="1"/>
            <a:r>
              <a:rPr lang="nl-NL" dirty="0" smtClean="0"/>
              <a:t>If you want to know more about regular expressions, see e.g.</a:t>
            </a:r>
            <a:br>
              <a:rPr lang="nl-NL" dirty="0" smtClean="0"/>
            </a:br>
            <a:r>
              <a:rPr lang="nl-NL" dirty="0" smtClean="0">
                <a:hlinkClick r:id="rId3"/>
              </a:rPr>
              <a:t>http://www.rexegg.com/regex-quickstart.html</a:t>
            </a:r>
            <a:r>
              <a:rPr lang="nl-NL" dirty="0" smtClean="0"/>
              <a:t> </a:t>
            </a:r>
          </a:p>
          <a:p>
            <a:r>
              <a:rPr lang="nl-NL" dirty="0" smtClean="0"/>
              <a:t>So you could specify </a:t>
            </a:r>
          </a:p>
          <a:p>
            <a:pPr lvl="1"/>
            <a:r>
              <a:rPr lang="nl-NL" dirty="0" smtClean="0"/>
              <a:t>PiAndMore.* and it would work when PiAndMore9, PiAndMore10 or PiAndMore100 is programmed in the ident of the Arduino</a:t>
            </a:r>
          </a:p>
          <a:p>
            <a:r>
              <a:rPr lang="nl-NL" dirty="0" smtClean="0"/>
              <a:t>Ident is also needed to identify a specific Arduino if multiple will be connected concurrently (see next slides).</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121</a:t>
            </a:fld>
            <a:endParaRPr lang="nl-NL"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nl-NL" dirty="0" smtClean="0"/>
              <a:t>Controlling multiple Arduinos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122</a:t>
            </a:fld>
            <a:endParaRPr lang="nl-NL"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Control multiple Arduinos</a:t>
            </a:r>
            <a:endParaRPr lang="nl-NL" dirty="0"/>
          </a:p>
        </p:txBody>
      </p:sp>
      <p:sp>
        <p:nvSpPr>
          <p:cNvPr id="3" name="Tijdelijke aanduiding voor inhoud 2"/>
          <p:cNvSpPr>
            <a:spLocks noGrp="1"/>
          </p:cNvSpPr>
          <p:nvPr>
            <p:ph idx="1"/>
          </p:nvPr>
        </p:nvSpPr>
        <p:spPr/>
        <p:txBody>
          <a:bodyPr/>
          <a:lstStyle/>
          <a:p>
            <a:r>
              <a:rPr lang="nl-NL" dirty="0" smtClean="0"/>
              <a:t>Running out of pins on one Arduino? Connect more of them!</a:t>
            </a:r>
          </a:p>
          <a:p>
            <a:r>
              <a:rPr lang="nl-NL" dirty="0" smtClean="0"/>
              <a:t>The /dev/ttyUSBnn port in the config file will define which part of the configuration is used for which Arduino.</a:t>
            </a:r>
          </a:p>
          <a:p>
            <a:r>
              <a:rPr lang="nl-NL" dirty="0" smtClean="0"/>
              <a:t>Using the ident functionality (see previous topic) can be used to check that the correct Arduino was connected to the intended port.</a:t>
            </a:r>
          </a:p>
          <a:p>
            <a:pPr lvl="1"/>
            <a:r>
              <a:rPr lang="nl-NL" dirty="0" smtClean="0"/>
              <a:t>You can get the Arduinos on the correct ports by connecting them always in the same sequence.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123</a:t>
            </a:fld>
            <a:endParaRPr lang="nl-NL"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nl-NL" dirty="0" smtClean="0"/>
              <a:t>Creating a config file for multiple Arduinos</a:t>
            </a:r>
            <a:endParaRPr lang="nl-NL" dirty="0"/>
          </a:p>
        </p:txBody>
      </p:sp>
      <p:sp>
        <p:nvSpPr>
          <p:cNvPr id="3" name="Tijdelijke aanduiding voor inhoud 2"/>
          <p:cNvSpPr>
            <a:spLocks noGrp="1"/>
          </p:cNvSpPr>
          <p:nvPr>
            <p:ph idx="1"/>
          </p:nvPr>
        </p:nvSpPr>
        <p:spPr/>
        <p:txBody>
          <a:bodyPr/>
          <a:lstStyle/>
          <a:p>
            <a:r>
              <a:rPr lang="nl-NL" dirty="0" smtClean="0"/>
              <a:t>First create two separate config files for each Arduino and test them out.</a:t>
            </a:r>
          </a:p>
          <a:p>
            <a:pPr lvl="1"/>
            <a:r>
              <a:rPr lang="nl-NL" dirty="0" smtClean="0"/>
              <a:t>The config tool can only work on a single adapter at a time.</a:t>
            </a:r>
          </a:p>
          <a:p>
            <a:r>
              <a:rPr lang="nl-NL" dirty="0" smtClean="0"/>
              <a:t>Now create a new .xml file, and</a:t>
            </a:r>
          </a:p>
          <a:p>
            <a:pPr lvl="1"/>
            <a:r>
              <a:rPr lang="nl-NL" dirty="0" smtClean="0"/>
              <a:t>Copy in the first file completely</a:t>
            </a:r>
          </a:p>
          <a:p>
            <a:pPr lvl="1"/>
            <a:r>
              <a:rPr lang="nl-NL" dirty="0" smtClean="0"/>
              <a:t>Take the adapter section (most of the file) of the second file and paste this after the first adapter</a:t>
            </a:r>
          </a:p>
          <a:p>
            <a:pPr lvl="1"/>
            <a:r>
              <a:rPr lang="nl-NL" dirty="0" smtClean="0"/>
              <a:t>Adapt the USB port in one of the files (make the board that you connect last /dev/ttyUSB</a:t>
            </a:r>
            <a:r>
              <a:rPr lang="nl-NL" b="1" i="1" dirty="0" smtClean="0"/>
              <a:t>1</a:t>
            </a:r>
            <a:r>
              <a:rPr lang="nl-NL"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124</a:t>
            </a:fld>
            <a:endParaRPr lang="nl-NL"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Trying it out – merge and config</a:t>
            </a:r>
            <a:endParaRPr lang="nl-NL" dirty="0"/>
          </a:p>
        </p:txBody>
      </p:sp>
      <p:sp>
        <p:nvSpPr>
          <p:cNvPr id="3" name="Tijdelijke aanduiding voor inhoud 2"/>
          <p:cNvSpPr>
            <a:spLocks noGrp="1"/>
          </p:cNvSpPr>
          <p:nvPr>
            <p:ph idx="1"/>
          </p:nvPr>
        </p:nvSpPr>
        <p:spPr/>
        <p:txBody>
          <a:bodyPr>
            <a:normAutofit fontScale="92500" lnSpcReduction="10000"/>
          </a:bodyPr>
          <a:lstStyle/>
          <a:p>
            <a:r>
              <a:rPr lang="nl-NL" dirty="0" smtClean="0"/>
              <a:t>Take the Weekendschool board with the Duck</a:t>
            </a:r>
          </a:p>
          <a:p>
            <a:r>
              <a:rPr lang="nl-NL" dirty="0" smtClean="0"/>
              <a:t>Test it out with the config file and the Scratch program</a:t>
            </a:r>
          </a:p>
          <a:p>
            <a:r>
              <a:rPr lang="nl-NL" dirty="0" smtClean="0"/>
              <a:t>Merge the two files in the way described. </a:t>
            </a:r>
          </a:p>
          <a:p>
            <a:pPr lvl="1"/>
            <a:r>
              <a:rPr lang="nl-NL" dirty="0" smtClean="0"/>
              <a:t>Make the Weekendschool board /dev/ttyUSB</a:t>
            </a:r>
            <a:r>
              <a:rPr lang="nl-NL" b="1" i="1" dirty="0" smtClean="0"/>
              <a:t>1</a:t>
            </a:r>
            <a:r>
              <a:rPr lang="nl-NL" dirty="0" smtClean="0"/>
              <a:t>.</a:t>
            </a:r>
          </a:p>
          <a:p>
            <a:r>
              <a:rPr lang="nl-NL" dirty="0" smtClean="0"/>
              <a:t>Disconnect both boards.</a:t>
            </a:r>
          </a:p>
          <a:p>
            <a:r>
              <a:rPr lang="nl-NL" dirty="0" smtClean="0"/>
              <a:t>Restart scratchClient with the merged file.</a:t>
            </a:r>
          </a:p>
          <a:p>
            <a:r>
              <a:rPr lang="nl-NL" dirty="0" smtClean="0"/>
              <a:t>Connect the workshop board first. It will become /dev/ttyUSB</a:t>
            </a:r>
            <a:r>
              <a:rPr lang="nl-NL" b="1" i="1" dirty="0" smtClean="0"/>
              <a:t>0</a:t>
            </a:r>
            <a:r>
              <a:rPr lang="nl-NL" dirty="0" smtClean="0"/>
              <a:t>.</a:t>
            </a:r>
          </a:p>
          <a:p>
            <a:r>
              <a:rPr lang="nl-NL" dirty="0" smtClean="0"/>
              <a:t>Connect the Weekendschool board second. It will become /dev/ttyUSB</a:t>
            </a:r>
            <a:r>
              <a:rPr lang="nl-NL" b="1" i="1" dirty="0" smtClean="0"/>
              <a:t>1</a:t>
            </a:r>
            <a:r>
              <a:rPr lang="nl-NL"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125</a:t>
            </a:fld>
            <a:endParaRPr lang="nl-NL" dirty="0"/>
          </a:p>
        </p:txBody>
      </p:sp>
      <p:sp>
        <p:nvSpPr>
          <p:cNvPr id="5" name="Gelijkbenige driehoek 4"/>
          <p:cNvSpPr/>
          <p:nvPr/>
        </p:nvSpPr>
        <p:spPr>
          <a:xfrm>
            <a:off x="7020272" y="1059582"/>
            <a:ext cx="2016224" cy="172819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Trying it out – Control from Scratch</a:t>
            </a:r>
            <a:endParaRPr lang="nl-NL" dirty="0"/>
          </a:p>
        </p:txBody>
      </p:sp>
      <p:sp>
        <p:nvSpPr>
          <p:cNvPr id="3" name="Tijdelijke aanduiding voor inhoud 2"/>
          <p:cNvSpPr>
            <a:spLocks noGrp="1"/>
          </p:cNvSpPr>
          <p:nvPr>
            <p:ph idx="1"/>
          </p:nvPr>
        </p:nvSpPr>
        <p:spPr/>
        <p:txBody>
          <a:bodyPr/>
          <a:lstStyle/>
          <a:p>
            <a:r>
              <a:rPr lang="nl-NL" dirty="0" smtClean="0"/>
              <a:t>In the Scratch program of the workshop, define these variables</a:t>
            </a:r>
          </a:p>
          <a:p>
            <a:pPr lvl="1"/>
            <a:r>
              <a:rPr lang="nl-NL" dirty="0" smtClean="0"/>
              <a:t>Tiltservo</a:t>
            </a:r>
          </a:p>
          <a:p>
            <a:pPr lvl="1"/>
            <a:r>
              <a:rPr lang="nl-NL" dirty="0" smtClean="0"/>
              <a:t>Panservo</a:t>
            </a:r>
          </a:p>
          <a:p>
            <a:r>
              <a:rPr lang="nl-NL" dirty="0" smtClean="0"/>
              <a:t>Try giving them values between 0 and 100 with the slider on the variable.</a:t>
            </a:r>
          </a:p>
          <a:p>
            <a:r>
              <a:rPr lang="nl-NL" dirty="0" smtClean="0"/>
              <a:t>Does the duck tilt and pan?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126</a:t>
            </a:fld>
            <a:endParaRPr lang="nl-NL" dirty="0"/>
          </a:p>
        </p:txBody>
      </p:sp>
      <p:sp>
        <p:nvSpPr>
          <p:cNvPr id="5" name="Gelijkbenige driehoek 4"/>
          <p:cNvSpPr/>
          <p:nvPr/>
        </p:nvSpPr>
        <p:spPr>
          <a:xfrm>
            <a:off x="7703840" y="2715766"/>
            <a:ext cx="1440160" cy="172819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nl-NL" dirty="0" smtClean="0"/>
              <a:t>Making the /dev/ttyUSBnn not matter anymore</a:t>
            </a:r>
            <a:endParaRPr lang="nl-NL" dirty="0"/>
          </a:p>
        </p:txBody>
      </p:sp>
      <p:sp>
        <p:nvSpPr>
          <p:cNvPr id="3" name="Tijdelijke aanduiding voor inhoud 2"/>
          <p:cNvSpPr>
            <a:spLocks noGrp="1"/>
          </p:cNvSpPr>
          <p:nvPr>
            <p:ph idx="1"/>
          </p:nvPr>
        </p:nvSpPr>
        <p:spPr/>
        <p:txBody>
          <a:bodyPr/>
          <a:lstStyle/>
          <a:p>
            <a:r>
              <a:rPr lang="nl-NL" dirty="0" smtClean="0"/>
              <a:t>In the way described before, the Arduinos must be connected in a specific sequence</a:t>
            </a:r>
          </a:p>
          <a:p>
            <a:r>
              <a:rPr lang="nl-NL" dirty="0" smtClean="0"/>
              <a:t>You can alternatively use a program that will</a:t>
            </a:r>
          </a:p>
          <a:p>
            <a:pPr lvl="1"/>
            <a:r>
              <a:rPr lang="nl-NL" dirty="0" smtClean="0"/>
              <a:t>Look at the connected boards (using the ident string)</a:t>
            </a:r>
          </a:p>
          <a:p>
            <a:pPr lvl="1"/>
            <a:r>
              <a:rPr lang="nl-NL" dirty="0" smtClean="0"/>
              <a:t>Give a selection option to start with config files for which all the boards are present.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127</a:t>
            </a:fld>
            <a:endParaRPr lang="nl-NL"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Explaining the startup tool</a:t>
            </a:r>
            <a:endParaRPr lang="nl-NL" dirty="0"/>
          </a:p>
        </p:txBody>
      </p:sp>
      <p:sp>
        <p:nvSpPr>
          <p:cNvPr id="3" name="Tijdelijke aanduiding voor inhoud 2"/>
          <p:cNvSpPr>
            <a:spLocks noGrp="1"/>
          </p:cNvSpPr>
          <p:nvPr>
            <p:ph idx="1"/>
          </p:nvPr>
        </p:nvSpPr>
        <p:spPr/>
        <p:txBody>
          <a:bodyPr/>
          <a:lstStyle/>
          <a:p>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128</a:t>
            </a:fld>
            <a:endParaRPr lang="nl-NL" dirty="0"/>
          </a:p>
        </p:txBody>
      </p:sp>
      <p:sp>
        <p:nvSpPr>
          <p:cNvPr id="5" name="Gelijkbenige driehoek 4"/>
          <p:cNvSpPr/>
          <p:nvPr/>
        </p:nvSpPr>
        <p:spPr>
          <a:xfrm>
            <a:off x="1763688" y="2139702"/>
            <a:ext cx="1475656" cy="172819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nl-NL" dirty="0" smtClean="0"/>
              <a:t>Power on self test (POST)</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129</a:t>
            </a:fld>
            <a:endParaRPr lang="nl-NL"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Breadboard (broodplank)</a:t>
            </a:r>
            <a:endParaRPr lang="nl-NL" dirty="0"/>
          </a:p>
        </p:txBody>
      </p:sp>
      <p:sp>
        <p:nvSpPr>
          <p:cNvPr id="3" name="Tijdelijke aanduiding voor inhoud 2"/>
          <p:cNvSpPr>
            <a:spLocks noGrp="1"/>
          </p:cNvSpPr>
          <p:nvPr>
            <p:ph idx="1"/>
          </p:nvPr>
        </p:nvSpPr>
        <p:spPr>
          <a:xfrm>
            <a:off x="457200" y="1200151"/>
            <a:ext cx="3898776" cy="2739751"/>
          </a:xfrm>
        </p:spPr>
        <p:txBody>
          <a:bodyPr>
            <a:normAutofit/>
          </a:bodyPr>
          <a:lstStyle/>
          <a:p>
            <a:r>
              <a:rPr lang="nl-NL" sz="1800" dirty="0" smtClean="0"/>
              <a:t>Wordt gebruikt om snel elektronische schakelingen te maken.</a:t>
            </a:r>
          </a:p>
          <a:p>
            <a:r>
              <a:rPr lang="nl-NL" sz="1800" dirty="0" smtClean="0"/>
              <a:t>Let op de 2 rails voor + (VCC) en – (GND = aarde)</a:t>
            </a:r>
          </a:p>
          <a:p>
            <a:r>
              <a:rPr lang="nl-NL" sz="1800" dirty="0" smtClean="0"/>
              <a:t>Let op de 2 rijen met elk 5 doorverbonden gaten. </a:t>
            </a:r>
            <a:endParaRPr lang="nl-NL" sz="1800" dirty="0"/>
          </a:p>
        </p:txBody>
      </p:sp>
      <p:pic>
        <p:nvPicPr>
          <p:cNvPr id="1027" name="Picture 3" descr="C:\Users\M5810video\Documents\Weekendschool\Github\Weekendschool-PiAndMore\PiAndMore\Part-1--Breadboard\Breadboard.png"/>
          <p:cNvPicPr>
            <a:picLocks noChangeAspect="1" noChangeArrowheads="1"/>
          </p:cNvPicPr>
          <p:nvPr/>
        </p:nvPicPr>
        <p:blipFill>
          <a:blip r:embed="rId3" cstate="print"/>
          <a:srcRect/>
          <a:stretch>
            <a:fillRect/>
          </a:stretch>
        </p:blipFill>
        <p:spPr bwMode="auto">
          <a:xfrm>
            <a:off x="4211960" y="1122228"/>
            <a:ext cx="4821480" cy="3537754"/>
          </a:xfrm>
          <a:prstGeom prst="rect">
            <a:avLst/>
          </a:prstGeom>
          <a:noFill/>
        </p:spPr>
      </p:pic>
      <p:pic>
        <p:nvPicPr>
          <p:cNvPr id="1028" name="Picture 4" descr="C:\Users\M5810video\Documents\Weekendschool\Github\Weekendschool-PiAndMore\PiAndMore\Part-1--Breadboard\mb-400.jpg"/>
          <p:cNvPicPr>
            <a:picLocks noChangeAspect="1" noChangeArrowheads="1"/>
          </p:cNvPicPr>
          <p:nvPr/>
        </p:nvPicPr>
        <p:blipFill>
          <a:blip r:embed="rId4" cstate="print"/>
          <a:srcRect l="8401" t="23495" r="9385" b="21223"/>
          <a:stretch>
            <a:fillRect/>
          </a:stretch>
        </p:blipFill>
        <p:spPr bwMode="auto">
          <a:xfrm rot="10800000">
            <a:off x="1187624" y="3003798"/>
            <a:ext cx="2570131" cy="1728192"/>
          </a:xfrm>
          <a:prstGeom prst="rect">
            <a:avLst/>
          </a:prstGeom>
          <a:noFill/>
        </p:spPr>
      </p:pic>
      <p:sp>
        <p:nvSpPr>
          <p:cNvPr id="6" name="Tijdelijke aanduiding voor dianummer 5"/>
          <p:cNvSpPr>
            <a:spLocks noGrp="1"/>
          </p:cNvSpPr>
          <p:nvPr>
            <p:ph type="sldNum" sz="quarter" idx="12"/>
          </p:nvPr>
        </p:nvSpPr>
        <p:spPr/>
        <p:txBody>
          <a:bodyPr/>
          <a:lstStyle/>
          <a:p>
            <a:fld id="{6802DAD7-DC19-4A9E-93C3-E71314786426}" type="slidenum">
              <a:rPr lang="nl-NL" smtClean="0"/>
              <a:pPr/>
              <a:t>13</a:t>
            </a:fld>
            <a:endParaRPr lang="nl-NL"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Power on self test (POST)</a:t>
            </a:r>
            <a:endParaRPr lang="nl-NL" dirty="0"/>
          </a:p>
        </p:txBody>
      </p:sp>
      <p:sp>
        <p:nvSpPr>
          <p:cNvPr id="3" name="Tijdelijke aanduiding voor inhoud 2"/>
          <p:cNvSpPr>
            <a:spLocks noGrp="1"/>
          </p:cNvSpPr>
          <p:nvPr>
            <p:ph idx="1"/>
          </p:nvPr>
        </p:nvSpPr>
        <p:spPr/>
        <p:txBody>
          <a:bodyPr/>
          <a:lstStyle/>
          <a:p>
            <a:r>
              <a:rPr lang="nl-NL" dirty="0" smtClean="0"/>
              <a:t>See the Weekendschool board with the duck.</a:t>
            </a:r>
          </a:p>
          <a:p>
            <a:r>
              <a:rPr lang="nl-NL" dirty="0" smtClean="0"/>
              <a:t>When setting up the lesson, one wants to be able to quickly see whether the board works correctly.</a:t>
            </a:r>
          </a:p>
          <a:p>
            <a:r>
              <a:rPr lang="nl-NL" dirty="0" smtClean="0"/>
              <a:t>Also, when the boards have to be packed, the duck should bow deep to make sure it fits in the box.</a:t>
            </a:r>
          </a:p>
          <a:p>
            <a:pPr lvl="1"/>
            <a:r>
              <a:rPr lang="nl-NL" dirty="0" smtClean="0"/>
              <a:t>Moving servos by hand is not preferred.</a:t>
            </a:r>
          </a:p>
          <a:p>
            <a:r>
              <a:rPr lang="nl-NL" dirty="0" smtClean="0"/>
              <a:t>The scratchClient Arduino sketch has a place where you can insert your own code to realise this functionality.</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130</a:t>
            </a:fld>
            <a:endParaRPr lang="nl-NL"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How to do the POST?</a:t>
            </a:r>
            <a:endParaRPr lang="nl-NL" dirty="0"/>
          </a:p>
        </p:txBody>
      </p:sp>
      <p:sp>
        <p:nvSpPr>
          <p:cNvPr id="3" name="Tijdelijke aanduiding voor inhoud 2"/>
          <p:cNvSpPr>
            <a:spLocks noGrp="1"/>
          </p:cNvSpPr>
          <p:nvPr>
            <p:ph idx="1"/>
          </p:nvPr>
        </p:nvSpPr>
        <p:spPr/>
        <p:txBody>
          <a:bodyPr>
            <a:normAutofit fontScale="92500" lnSpcReduction="10000"/>
          </a:bodyPr>
          <a:lstStyle/>
          <a:p>
            <a:r>
              <a:rPr lang="nl-NL" dirty="0" smtClean="0"/>
              <a:t>You will need to address the pin numbers directly. You </a:t>
            </a:r>
            <a:r>
              <a:rPr lang="nl-NL" b="1" dirty="0" smtClean="0"/>
              <a:t>cannot</a:t>
            </a:r>
            <a:r>
              <a:rPr lang="nl-NL" dirty="0" smtClean="0"/>
              <a:t> make use of the config file of scratchClient.</a:t>
            </a:r>
          </a:p>
          <a:p>
            <a:r>
              <a:rPr lang="nl-NL" dirty="0" smtClean="0"/>
              <a:t>See the Arduino sketch of the Weekendschool board.</a:t>
            </a:r>
          </a:p>
          <a:p>
            <a:pPr lvl="1"/>
            <a:r>
              <a:rPr lang="nl-NL" dirty="0" smtClean="0"/>
              <a:t>Between the xxxx and yyyy markers</a:t>
            </a:r>
          </a:p>
          <a:p>
            <a:r>
              <a:rPr lang="nl-NL" dirty="0" smtClean="0"/>
              <a:t>Now try on the PiAndMore board to lite 3-color LED</a:t>
            </a:r>
          </a:p>
          <a:p>
            <a:pPr lvl="1"/>
            <a:r>
              <a:rPr lang="nl-NL" dirty="0" smtClean="0"/>
              <a:t>0.5 seconds Red</a:t>
            </a:r>
          </a:p>
          <a:p>
            <a:pPr lvl="1"/>
            <a:r>
              <a:rPr lang="nl-NL" dirty="0" smtClean="0"/>
              <a:t>0.5 seconds Green</a:t>
            </a:r>
          </a:p>
          <a:p>
            <a:pPr lvl="1"/>
            <a:r>
              <a:rPr lang="nl-NL" dirty="0" smtClean="0"/>
              <a:t>0.5 seconds Blue</a:t>
            </a:r>
          </a:p>
          <a:p>
            <a:pPr lvl="1"/>
            <a:r>
              <a:rPr lang="nl-NL" dirty="0" smtClean="0"/>
              <a:t>0.5 seconds White</a:t>
            </a:r>
          </a:p>
          <a:p>
            <a:r>
              <a:rPr lang="nl-NL" dirty="0" smtClean="0"/>
              <a:t>Load the sketch in the board and look whether it works.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131</a:t>
            </a:fld>
            <a:endParaRPr lang="nl-NL" dirty="0"/>
          </a:p>
        </p:txBody>
      </p:sp>
      <p:sp>
        <p:nvSpPr>
          <p:cNvPr id="5" name="Gelijkbenige driehoek 4"/>
          <p:cNvSpPr/>
          <p:nvPr/>
        </p:nvSpPr>
        <p:spPr>
          <a:xfrm>
            <a:off x="7668344" y="195486"/>
            <a:ext cx="1475656" cy="93610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a:bodyPr>
          <a:lstStyle/>
          <a:p>
            <a:pPr algn="ctr"/>
            <a:r>
              <a:rPr lang="nl-NL" dirty="0" smtClean="0"/>
              <a:t>Controlling a relay</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132</a:t>
            </a:fld>
            <a:endParaRPr lang="nl-NL"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Controlling a relay</a:t>
            </a:r>
            <a:endParaRPr lang="nl-NL" dirty="0"/>
          </a:p>
        </p:txBody>
      </p:sp>
      <p:sp>
        <p:nvSpPr>
          <p:cNvPr id="3" name="Tijdelijke aanduiding voor inhoud 2"/>
          <p:cNvSpPr>
            <a:spLocks noGrp="1"/>
          </p:cNvSpPr>
          <p:nvPr>
            <p:ph idx="1"/>
          </p:nvPr>
        </p:nvSpPr>
        <p:spPr/>
        <p:txBody>
          <a:bodyPr>
            <a:normAutofit/>
          </a:bodyPr>
          <a:lstStyle/>
          <a:p>
            <a:r>
              <a:rPr lang="nl-NL" dirty="0" smtClean="0"/>
              <a:t>Controlling a relay like controlling a LED? NOT a good idea!</a:t>
            </a:r>
          </a:p>
          <a:p>
            <a:r>
              <a:rPr lang="nl-NL" dirty="0" smtClean="0"/>
              <a:t>A relay has a coil that stores energy when powered. </a:t>
            </a:r>
          </a:p>
          <a:p>
            <a:pPr lvl="1"/>
            <a:r>
              <a:rPr lang="nl-NL" dirty="0" smtClean="0"/>
              <a:t>When breaking the current flow, the voltage over the relay coil can get so high that it destroys the Arduino – and more.</a:t>
            </a:r>
          </a:p>
          <a:p>
            <a:pPr lvl="1"/>
            <a:endParaRPr lang="nl-NL" dirty="0" smtClean="0"/>
          </a:p>
          <a:p>
            <a:pPr lvl="1"/>
            <a:endParaRPr lang="nl-NL" dirty="0" smtClean="0"/>
          </a:p>
          <a:p>
            <a:pPr lvl="1"/>
            <a:endParaRPr lang="nl-NL" dirty="0" smtClean="0"/>
          </a:p>
          <a:p>
            <a:r>
              <a:rPr lang="nl-NL" dirty="0" smtClean="0"/>
              <a:t>At least a flyback diode should be used.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133</a:t>
            </a:fld>
            <a:endParaRPr lang="nl-NL" dirty="0"/>
          </a:p>
        </p:txBody>
      </p:sp>
      <p:pic>
        <p:nvPicPr>
          <p:cNvPr id="8194" name="Picture 2" descr="C:\Users\M5810video\Documents\Weekendschool\Pi And More\inductors.jpg"/>
          <p:cNvPicPr>
            <a:picLocks noChangeAspect="1" noChangeArrowheads="1"/>
          </p:cNvPicPr>
          <p:nvPr/>
        </p:nvPicPr>
        <p:blipFill>
          <a:blip r:embed="rId3" cstate="print"/>
          <a:srcRect/>
          <a:stretch>
            <a:fillRect/>
          </a:stretch>
        </p:blipFill>
        <p:spPr bwMode="auto">
          <a:xfrm>
            <a:off x="899592" y="2787774"/>
            <a:ext cx="2808312" cy="990867"/>
          </a:xfrm>
          <a:prstGeom prst="rect">
            <a:avLst/>
          </a:prstGeom>
          <a:noFill/>
        </p:spPr>
      </p:pic>
      <p:pic>
        <p:nvPicPr>
          <p:cNvPr id="8195" name="Picture 3" descr="C:\Users\M5810video\Documents\Weekendschool\Pi And More\fly-back-diode.jpg"/>
          <p:cNvPicPr>
            <a:picLocks noChangeAspect="1" noChangeArrowheads="1"/>
          </p:cNvPicPr>
          <p:nvPr/>
        </p:nvPicPr>
        <p:blipFill>
          <a:blip r:embed="rId4" cstate="print"/>
          <a:srcRect/>
          <a:stretch>
            <a:fillRect/>
          </a:stretch>
        </p:blipFill>
        <p:spPr bwMode="auto">
          <a:xfrm>
            <a:off x="4644008" y="2859782"/>
            <a:ext cx="3600400" cy="920491"/>
          </a:xfrm>
          <a:prstGeom prst="rect">
            <a:avLst/>
          </a:prstGeom>
          <a:noFill/>
        </p:spPr>
      </p:pic>
      <p:cxnSp>
        <p:nvCxnSpPr>
          <p:cNvPr id="8" name="Rechte verbindingslijn met pijl 7"/>
          <p:cNvCxnSpPr/>
          <p:nvPr/>
        </p:nvCxnSpPr>
        <p:spPr>
          <a:xfrm flipV="1">
            <a:off x="5796136" y="3795886"/>
            <a:ext cx="576064" cy="5760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Other issues – and the solution</a:t>
            </a:r>
            <a:endParaRPr lang="nl-NL" dirty="0"/>
          </a:p>
        </p:txBody>
      </p:sp>
      <p:sp>
        <p:nvSpPr>
          <p:cNvPr id="3" name="Tijdelijke aanduiding voor inhoud 2"/>
          <p:cNvSpPr>
            <a:spLocks noGrp="1"/>
          </p:cNvSpPr>
          <p:nvPr>
            <p:ph idx="1"/>
          </p:nvPr>
        </p:nvSpPr>
        <p:spPr/>
        <p:txBody>
          <a:bodyPr/>
          <a:lstStyle/>
          <a:p>
            <a:r>
              <a:rPr lang="nl-NL" dirty="0" smtClean="0"/>
              <a:t>Often the current of the coil will be too high to drive directly from the Arduino</a:t>
            </a:r>
          </a:p>
          <a:p>
            <a:pPr lvl="1"/>
            <a:r>
              <a:rPr lang="nl-NL" dirty="0" smtClean="0"/>
              <a:t>So a transistor will be needed.</a:t>
            </a:r>
          </a:p>
          <a:p>
            <a:r>
              <a:rPr lang="nl-NL" dirty="0" smtClean="0"/>
              <a:t>Solution</a:t>
            </a:r>
          </a:p>
          <a:p>
            <a:pPr lvl="1"/>
            <a:r>
              <a:rPr lang="nl-NL" dirty="0" smtClean="0"/>
              <a:t>Use a relay module with an opto coupler </a:t>
            </a:r>
          </a:p>
          <a:p>
            <a:pPr lvl="1"/>
            <a:r>
              <a:rPr lang="nl-NL" dirty="0" smtClean="0"/>
              <a:t>Cost is generally not an issue. The relay module we use here is &lt; € 1.</a:t>
            </a:r>
          </a:p>
          <a:p>
            <a:pPr lvl="1"/>
            <a:r>
              <a:rPr lang="nl-NL" dirty="0" smtClean="0"/>
              <a:t>We only have a few relays today, so you will need to share.</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134</a:t>
            </a:fld>
            <a:endParaRPr lang="nl-NL"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kstvak 16"/>
          <p:cNvSpPr txBox="1"/>
          <p:nvPr/>
        </p:nvSpPr>
        <p:spPr>
          <a:xfrm>
            <a:off x="2267744" y="627534"/>
            <a:ext cx="4752528" cy="369332"/>
          </a:xfrm>
          <a:prstGeom prst="rect">
            <a:avLst/>
          </a:prstGeom>
          <a:solidFill>
            <a:srgbClr val="FF3300"/>
          </a:solidFill>
        </p:spPr>
        <p:txBody>
          <a:bodyPr wrap="square" rtlCol="0">
            <a:spAutoFit/>
          </a:bodyPr>
          <a:lstStyle/>
          <a:p>
            <a:pPr algn="ctr"/>
            <a:r>
              <a:rPr lang="nl-NL" dirty="0" smtClean="0">
                <a:solidFill>
                  <a:schemeClr val="bg1"/>
                </a:solidFill>
              </a:rPr>
              <a:t>Carefully follow the wires to connect correctly!</a:t>
            </a:r>
            <a:endParaRPr lang="nl-NL" dirty="0">
              <a:solidFill>
                <a:schemeClr val="bg1"/>
              </a:solidFill>
            </a:endParaRPr>
          </a:p>
        </p:txBody>
      </p:sp>
      <p:pic>
        <p:nvPicPr>
          <p:cNvPr id="1029" name="Picture 5" descr="C:\Users\M5810video\Documents\Weekendschool\Pi And More\PiAndMore WS complete_bb.jpg"/>
          <p:cNvPicPr>
            <a:picLocks noChangeAspect="1" noChangeArrowheads="1"/>
          </p:cNvPicPr>
          <p:nvPr/>
        </p:nvPicPr>
        <p:blipFill>
          <a:blip r:embed="rId3" cstate="print"/>
          <a:srcRect/>
          <a:stretch>
            <a:fillRect/>
          </a:stretch>
        </p:blipFill>
        <p:spPr bwMode="auto">
          <a:xfrm>
            <a:off x="0" y="1059583"/>
            <a:ext cx="5223951" cy="4083918"/>
          </a:xfrm>
          <a:prstGeom prst="rect">
            <a:avLst/>
          </a:prstGeom>
          <a:noFill/>
        </p:spPr>
      </p:pic>
      <p:sp>
        <p:nvSpPr>
          <p:cNvPr id="2" name="Titel 1"/>
          <p:cNvSpPr>
            <a:spLocks noGrp="1"/>
          </p:cNvSpPr>
          <p:nvPr>
            <p:ph type="title"/>
          </p:nvPr>
        </p:nvSpPr>
        <p:spPr>
          <a:xfrm>
            <a:off x="457200" y="1"/>
            <a:ext cx="8229600" cy="843558"/>
          </a:xfrm>
        </p:spPr>
        <p:txBody>
          <a:bodyPr>
            <a:noAutofit/>
          </a:bodyPr>
          <a:lstStyle/>
          <a:p>
            <a:r>
              <a:rPr lang="nl-NL" sz="3600" dirty="0" smtClean="0"/>
              <a:t>Connect the relay module to pin A2</a:t>
            </a:r>
            <a:endParaRPr lang="nl-NL" sz="3600"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135</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13" name="Tekstvak 12"/>
          <p:cNvSpPr txBox="1"/>
          <p:nvPr/>
        </p:nvSpPr>
        <p:spPr>
          <a:xfrm>
            <a:off x="3203848" y="4443958"/>
            <a:ext cx="4752528" cy="646331"/>
          </a:xfrm>
          <a:prstGeom prst="rect">
            <a:avLst/>
          </a:prstGeom>
          <a:solidFill>
            <a:srgbClr val="FF3300"/>
          </a:solidFill>
        </p:spPr>
        <p:txBody>
          <a:bodyPr wrap="square" rtlCol="0">
            <a:spAutoFit/>
          </a:bodyPr>
          <a:lstStyle/>
          <a:p>
            <a:pPr algn="ctr"/>
            <a:r>
              <a:rPr lang="nl-NL" dirty="0" smtClean="0">
                <a:solidFill>
                  <a:schemeClr val="bg1"/>
                </a:solidFill>
              </a:rPr>
              <a:t>Don’t forget: power off and USB cable out before making changes!</a:t>
            </a:r>
            <a:endParaRPr lang="nl-NL" dirty="0">
              <a:solidFill>
                <a:schemeClr val="bg1"/>
              </a:solidFill>
            </a:endParaRPr>
          </a:p>
        </p:txBody>
      </p:sp>
      <p:sp>
        <p:nvSpPr>
          <p:cNvPr id="14" name="PIJL-OMHOOG 13"/>
          <p:cNvSpPr/>
          <p:nvPr/>
        </p:nvSpPr>
        <p:spPr>
          <a:xfrm rot="10800000">
            <a:off x="6228184" y="987574"/>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6" name="PIJL-OMHOOG 15"/>
          <p:cNvSpPr/>
          <p:nvPr/>
        </p:nvSpPr>
        <p:spPr>
          <a:xfrm>
            <a:off x="6228184" y="1851670"/>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nl-NL" dirty="0" smtClean="0"/>
              <a:t>Use a servo to press buttons on appliances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136</a:t>
            </a:fld>
            <a:endParaRPr lang="nl-NL"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smtClean="0"/>
              <a:t>Safely controlling 220 Volt appliances</a:t>
            </a:r>
            <a:endParaRPr lang="nl-NL" dirty="0"/>
          </a:p>
        </p:txBody>
      </p:sp>
      <p:sp>
        <p:nvSpPr>
          <p:cNvPr id="3" name="Tijdelijke aanduiding voor inhoud 2"/>
          <p:cNvSpPr>
            <a:spLocks noGrp="1"/>
          </p:cNvSpPr>
          <p:nvPr>
            <p:ph idx="1"/>
          </p:nvPr>
        </p:nvSpPr>
        <p:spPr/>
        <p:txBody>
          <a:bodyPr/>
          <a:lstStyle/>
          <a:p>
            <a:r>
              <a:rPr lang="nl-NL" dirty="0" smtClean="0"/>
              <a:t>You can in principle use a relay to control 220 Volt appliances.</a:t>
            </a:r>
          </a:p>
          <a:p>
            <a:r>
              <a:rPr lang="nl-NL" dirty="0" smtClean="0"/>
              <a:t>However, this is not something you want to do in a classroom situation</a:t>
            </a:r>
          </a:p>
          <a:p>
            <a:r>
              <a:rPr lang="nl-NL" dirty="0" smtClean="0"/>
              <a:t>Alternative: use a remote control and use servos to press the buttons.</a:t>
            </a:r>
          </a:p>
          <a:p>
            <a:r>
              <a:rPr lang="nl-NL" dirty="0" smtClean="0"/>
              <a:t>See also the next slide.</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137</a:t>
            </a:fld>
            <a:endParaRPr lang="nl-NL"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Controlling a camera</a:t>
            </a:r>
            <a:endParaRPr lang="nl-NL" dirty="0"/>
          </a:p>
        </p:txBody>
      </p:sp>
      <p:sp>
        <p:nvSpPr>
          <p:cNvPr id="3" name="Tijdelijke aanduiding voor inhoud 2"/>
          <p:cNvSpPr>
            <a:spLocks noGrp="1"/>
          </p:cNvSpPr>
          <p:nvPr>
            <p:ph idx="1"/>
          </p:nvPr>
        </p:nvSpPr>
        <p:spPr/>
        <p:txBody>
          <a:bodyPr/>
          <a:lstStyle/>
          <a:p>
            <a:r>
              <a:rPr lang="nl-NL" dirty="0" smtClean="0"/>
              <a:t>Use a servo to press the button of the camera</a:t>
            </a:r>
          </a:p>
          <a:p>
            <a:r>
              <a:rPr lang="nl-NL" dirty="0" smtClean="0"/>
              <a:t>Cannot do in the workshop</a:t>
            </a:r>
          </a:p>
          <a:p>
            <a:r>
              <a:rPr lang="nl-NL" dirty="0" smtClean="0"/>
              <a:t>See the example setup in the workshop</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138</a:t>
            </a:fld>
            <a:endParaRPr lang="nl-NL"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nl-NL" dirty="0" smtClean="0"/>
              <a:t>What else can scratchClient do?</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139</a:t>
            </a:fld>
            <a:endParaRPr lang="nl-NL"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131590"/>
          </a:xfrm>
        </p:spPr>
        <p:txBody>
          <a:bodyPr>
            <a:normAutofit fontScale="90000"/>
          </a:bodyPr>
          <a:lstStyle/>
          <a:p>
            <a:r>
              <a:rPr lang="nl-NL" dirty="0" smtClean="0"/>
              <a:t>Bekijk het Arduino Nano uitbreidings bord</a:t>
            </a:r>
            <a:endParaRPr lang="nl-NL" dirty="0"/>
          </a:p>
        </p:txBody>
      </p:sp>
      <p:pic>
        <p:nvPicPr>
          <p:cNvPr id="4" name="Picture 2" descr="C:\Users\M5810video\Documents\Weekendschool\Pi And More\Funduino shield.JPG"/>
          <p:cNvPicPr>
            <a:picLocks noChangeAspect="1" noChangeArrowheads="1"/>
          </p:cNvPicPr>
          <p:nvPr/>
        </p:nvPicPr>
        <p:blipFill>
          <a:blip r:embed="rId3" cstate="print"/>
          <a:srcRect/>
          <a:stretch>
            <a:fillRect/>
          </a:stretch>
        </p:blipFill>
        <p:spPr bwMode="auto">
          <a:xfrm rot="10800000">
            <a:off x="1907704" y="1419622"/>
            <a:ext cx="3495367" cy="3071044"/>
          </a:xfrm>
          <a:prstGeom prst="rect">
            <a:avLst/>
          </a:prstGeom>
          <a:noFill/>
        </p:spPr>
      </p:pic>
      <p:pic>
        <p:nvPicPr>
          <p:cNvPr id="2050" name="Picture 2"/>
          <p:cNvPicPr>
            <a:picLocks noChangeAspect="1" noChangeArrowheads="1"/>
          </p:cNvPicPr>
          <p:nvPr/>
        </p:nvPicPr>
        <p:blipFill>
          <a:blip r:embed="rId4" cstate="print"/>
          <a:srcRect/>
          <a:stretch>
            <a:fillRect/>
          </a:stretch>
        </p:blipFill>
        <p:spPr bwMode="auto">
          <a:xfrm rot="10800000">
            <a:off x="5868144" y="2452876"/>
            <a:ext cx="2520280" cy="1082536"/>
          </a:xfrm>
          <a:prstGeom prst="rect">
            <a:avLst/>
          </a:prstGeom>
          <a:noFill/>
          <a:ln w="9525">
            <a:noFill/>
            <a:miter lim="800000"/>
            <a:headEnd/>
            <a:tailEnd/>
          </a:ln>
        </p:spPr>
      </p:pic>
      <p:sp>
        <p:nvSpPr>
          <p:cNvPr id="6" name="Tekstvak 5"/>
          <p:cNvSpPr txBox="1"/>
          <p:nvPr/>
        </p:nvSpPr>
        <p:spPr>
          <a:xfrm>
            <a:off x="5796136" y="1059582"/>
            <a:ext cx="2160240" cy="369332"/>
          </a:xfrm>
          <a:prstGeom prst="rect">
            <a:avLst/>
          </a:prstGeom>
          <a:noFill/>
        </p:spPr>
        <p:txBody>
          <a:bodyPr wrap="square" rtlCol="0">
            <a:spAutoFit/>
          </a:bodyPr>
          <a:lstStyle/>
          <a:p>
            <a:r>
              <a:rPr lang="nl-NL" dirty="0" smtClean="0"/>
              <a:t>9V aansluiting</a:t>
            </a:r>
            <a:endParaRPr lang="nl-NL" dirty="0"/>
          </a:p>
        </p:txBody>
      </p:sp>
      <p:sp>
        <p:nvSpPr>
          <p:cNvPr id="9" name="Tekstvak 8"/>
          <p:cNvSpPr txBox="1"/>
          <p:nvPr/>
        </p:nvSpPr>
        <p:spPr>
          <a:xfrm>
            <a:off x="6372200" y="1563638"/>
            <a:ext cx="2160240" cy="646331"/>
          </a:xfrm>
          <a:prstGeom prst="rect">
            <a:avLst/>
          </a:prstGeom>
          <a:noFill/>
        </p:spPr>
        <p:txBody>
          <a:bodyPr wrap="square" rtlCol="0">
            <a:spAutoFit/>
          </a:bodyPr>
          <a:lstStyle/>
          <a:p>
            <a:r>
              <a:rPr lang="nl-NL" dirty="0" smtClean="0"/>
              <a:t>Arduino Nano met een 328P processor</a:t>
            </a:r>
            <a:endParaRPr lang="nl-NL" dirty="0"/>
          </a:p>
        </p:txBody>
      </p:sp>
      <p:sp>
        <p:nvSpPr>
          <p:cNvPr id="13" name="Tekstvak 12"/>
          <p:cNvSpPr txBox="1"/>
          <p:nvPr/>
        </p:nvSpPr>
        <p:spPr>
          <a:xfrm>
            <a:off x="6516216" y="3795886"/>
            <a:ext cx="2160240" cy="369332"/>
          </a:xfrm>
          <a:prstGeom prst="rect">
            <a:avLst/>
          </a:prstGeom>
          <a:noFill/>
        </p:spPr>
        <p:txBody>
          <a:bodyPr wrap="square" rtlCol="0">
            <a:spAutoFit/>
          </a:bodyPr>
          <a:lstStyle/>
          <a:p>
            <a:pPr algn="r"/>
            <a:r>
              <a:rPr lang="nl-NL" dirty="0" smtClean="0"/>
              <a:t>Micro USB poort</a:t>
            </a:r>
            <a:endParaRPr lang="nl-NL" dirty="0"/>
          </a:p>
        </p:txBody>
      </p:sp>
      <p:sp>
        <p:nvSpPr>
          <p:cNvPr id="17" name="Tekstvak 16"/>
          <p:cNvSpPr txBox="1"/>
          <p:nvPr/>
        </p:nvSpPr>
        <p:spPr>
          <a:xfrm>
            <a:off x="0" y="1131590"/>
            <a:ext cx="2411760" cy="1569660"/>
          </a:xfrm>
          <a:prstGeom prst="rect">
            <a:avLst/>
          </a:prstGeom>
          <a:noFill/>
        </p:spPr>
        <p:txBody>
          <a:bodyPr wrap="square" rtlCol="0">
            <a:spAutoFit/>
          </a:bodyPr>
          <a:lstStyle/>
          <a:p>
            <a:r>
              <a:rPr lang="nl-NL" sz="1600" dirty="0" smtClean="0"/>
              <a:t>Per GPIO signal 3 pennen: </a:t>
            </a:r>
          </a:p>
          <a:p>
            <a:r>
              <a:rPr lang="nl-NL" sz="1600" dirty="0" smtClean="0"/>
              <a:t>S (blauw = signaal)</a:t>
            </a:r>
          </a:p>
          <a:p>
            <a:r>
              <a:rPr lang="nl-NL" sz="1600" dirty="0" smtClean="0"/>
              <a:t>V (rood = VCC = +) </a:t>
            </a:r>
          </a:p>
          <a:p>
            <a:r>
              <a:rPr lang="nl-NL" sz="1600" dirty="0" smtClean="0"/>
              <a:t>G (zwart = GND = -)</a:t>
            </a:r>
          </a:p>
          <a:p>
            <a:r>
              <a:rPr lang="nl-NL" sz="1600" i="1" dirty="0" smtClean="0"/>
              <a:t>(heel handig om b.v. </a:t>
            </a:r>
            <a:r>
              <a:rPr lang="nl-NL" sz="1600" i="1" dirty="0"/>
              <a:t>s</a:t>
            </a:r>
            <a:r>
              <a:rPr lang="nl-NL" sz="1600" i="1" dirty="0" smtClean="0"/>
              <a:t>ervo’s aan te sluiten)</a:t>
            </a:r>
          </a:p>
        </p:txBody>
      </p:sp>
      <p:cxnSp>
        <p:nvCxnSpPr>
          <p:cNvPr id="18" name="Rechte verbindingslijn met pijl 17"/>
          <p:cNvCxnSpPr/>
          <p:nvPr/>
        </p:nvCxnSpPr>
        <p:spPr>
          <a:xfrm>
            <a:off x="1619672" y="1779662"/>
            <a:ext cx="720080" cy="28803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Rechte verbindingslijn met pijl 21"/>
          <p:cNvCxnSpPr/>
          <p:nvPr/>
        </p:nvCxnSpPr>
        <p:spPr>
          <a:xfrm>
            <a:off x="1763688" y="2067694"/>
            <a:ext cx="504056" cy="144016"/>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Rechte verbindingslijn met pijl 23"/>
          <p:cNvCxnSpPr/>
          <p:nvPr/>
        </p:nvCxnSpPr>
        <p:spPr>
          <a:xfrm>
            <a:off x="1403648" y="1563638"/>
            <a:ext cx="1152128" cy="360040"/>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Rechte verbindingslijn met pijl 35"/>
          <p:cNvCxnSpPr>
            <a:stCxn id="6" idx="1"/>
          </p:cNvCxnSpPr>
          <p:nvPr/>
        </p:nvCxnSpPr>
        <p:spPr>
          <a:xfrm flipH="1">
            <a:off x="5364088" y="1244248"/>
            <a:ext cx="432048" cy="535414"/>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9" name="Rechte verbindingslijn met pijl 38"/>
          <p:cNvCxnSpPr/>
          <p:nvPr/>
        </p:nvCxnSpPr>
        <p:spPr>
          <a:xfrm>
            <a:off x="7236296" y="2139702"/>
            <a:ext cx="0" cy="28803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Rechte verbindingslijn met pijl 41"/>
          <p:cNvCxnSpPr/>
          <p:nvPr/>
        </p:nvCxnSpPr>
        <p:spPr>
          <a:xfrm flipV="1">
            <a:off x="8244408" y="3179172"/>
            <a:ext cx="0" cy="68872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4" name="Tekstvak 43"/>
          <p:cNvSpPr txBox="1"/>
          <p:nvPr/>
        </p:nvSpPr>
        <p:spPr>
          <a:xfrm>
            <a:off x="2411760" y="4659982"/>
            <a:ext cx="2160240" cy="369332"/>
          </a:xfrm>
          <a:prstGeom prst="rect">
            <a:avLst/>
          </a:prstGeom>
          <a:noFill/>
        </p:spPr>
        <p:txBody>
          <a:bodyPr wrap="square" rtlCol="0">
            <a:spAutoFit/>
          </a:bodyPr>
          <a:lstStyle/>
          <a:p>
            <a:pPr algn="ctr"/>
            <a:r>
              <a:rPr lang="nl-NL" dirty="0" smtClean="0"/>
              <a:t>Digitale poorten</a:t>
            </a:r>
            <a:endParaRPr lang="nl-NL" dirty="0"/>
          </a:p>
        </p:txBody>
      </p:sp>
      <p:sp>
        <p:nvSpPr>
          <p:cNvPr id="45" name="Rechteraccolade 44"/>
          <p:cNvSpPr/>
          <p:nvPr/>
        </p:nvSpPr>
        <p:spPr>
          <a:xfrm rot="5400000">
            <a:off x="3383868" y="3399842"/>
            <a:ext cx="288032" cy="2376264"/>
          </a:xfrm>
          <a:prstGeom prst="rightBrace">
            <a:avLst/>
          </a:prstGeom>
          <a:ln w="50800">
            <a:solidFill>
              <a:srgbClr val="00CC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46" name="Rechteraccolade 45"/>
          <p:cNvSpPr/>
          <p:nvPr/>
        </p:nvSpPr>
        <p:spPr>
          <a:xfrm rot="16200000" flipV="1">
            <a:off x="2735796" y="663538"/>
            <a:ext cx="288032" cy="1224136"/>
          </a:xfrm>
          <a:prstGeom prst="rightBrace">
            <a:avLst/>
          </a:prstGeom>
          <a:ln w="50800">
            <a:solidFill>
              <a:srgbClr val="00CC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47" name="Tekstvak 46"/>
          <p:cNvSpPr txBox="1"/>
          <p:nvPr/>
        </p:nvSpPr>
        <p:spPr>
          <a:xfrm>
            <a:off x="1907704" y="555526"/>
            <a:ext cx="2880320" cy="738664"/>
          </a:xfrm>
          <a:prstGeom prst="rect">
            <a:avLst/>
          </a:prstGeom>
          <a:noFill/>
        </p:spPr>
        <p:txBody>
          <a:bodyPr wrap="square" rtlCol="0">
            <a:spAutoFit/>
          </a:bodyPr>
          <a:lstStyle/>
          <a:p>
            <a:pPr algn="ctr"/>
            <a:r>
              <a:rPr lang="nl-NL" dirty="0" smtClean="0"/>
              <a:t>Analoge poorten </a:t>
            </a:r>
            <a:r>
              <a:rPr lang="nl-NL" sz="1200" dirty="0" smtClean="0"/>
              <a:t>(de meesten kunnen ook als digitale poorten gebruikt worden) </a:t>
            </a:r>
            <a:endParaRPr lang="nl-NL" dirty="0"/>
          </a:p>
        </p:txBody>
      </p:sp>
      <p:sp>
        <p:nvSpPr>
          <p:cNvPr id="48" name="Tekstvak 47"/>
          <p:cNvSpPr txBox="1"/>
          <p:nvPr/>
        </p:nvSpPr>
        <p:spPr>
          <a:xfrm>
            <a:off x="6804248" y="4227934"/>
            <a:ext cx="1440160" cy="369332"/>
          </a:xfrm>
          <a:prstGeom prst="rect">
            <a:avLst/>
          </a:prstGeom>
          <a:noFill/>
        </p:spPr>
        <p:txBody>
          <a:bodyPr wrap="square" rtlCol="0">
            <a:spAutoFit/>
          </a:bodyPr>
          <a:lstStyle/>
          <a:p>
            <a:r>
              <a:rPr lang="nl-NL" dirty="0" smtClean="0"/>
              <a:t>Reset knop</a:t>
            </a:r>
            <a:endParaRPr lang="nl-NL" dirty="0"/>
          </a:p>
        </p:txBody>
      </p:sp>
      <p:cxnSp>
        <p:nvCxnSpPr>
          <p:cNvPr id="49" name="Rechte verbindingslijn met pijl 48"/>
          <p:cNvCxnSpPr/>
          <p:nvPr/>
        </p:nvCxnSpPr>
        <p:spPr>
          <a:xfrm flipV="1">
            <a:off x="6876256" y="3147814"/>
            <a:ext cx="0" cy="1152128"/>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2" name="Tekstvak 51"/>
          <p:cNvSpPr txBox="1"/>
          <p:nvPr/>
        </p:nvSpPr>
        <p:spPr>
          <a:xfrm>
            <a:off x="5796136" y="699542"/>
            <a:ext cx="1440160" cy="369332"/>
          </a:xfrm>
          <a:prstGeom prst="rect">
            <a:avLst/>
          </a:prstGeom>
          <a:noFill/>
        </p:spPr>
        <p:txBody>
          <a:bodyPr wrap="square" rtlCol="0">
            <a:spAutoFit/>
          </a:bodyPr>
          <a:lstStyle/>
          <a:p>
            <a:r>
              <a:rPr lang="nl-NL" dirty="0" smtClean="0"/>
              <a:t>Reset knop</a:t>
            </a:r>
            <a:endParaRPr lang="nl-NL" dirty="0"/>
          </a:p>
        </p:txBody>
      </p:sp>
      <p:cxnSp>
        <p:nvCxnSpPr>
          <p:cNvPr id="53" name="Rechte verbindingslijn met pijl 52"/>
          <p:cNvCxnSpPr/>
          <p:nvPr/>
        </p:nvCxnSpPr>
        <p:spPr>
          <a:xfrm flipH="1">
            <a:off x="4499992" y="915566"/>
            <a:ext cx="1296144" cy="64807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3" name="Tijdelijke aanduiding voor dianummer 22"/>
          <p:cNvSpPr>
            <a:spLocks noGrp="1"/>
          </p:cNvSpPr>
          <p:nvPr>
            <p:ph type="sldNum" sz="quarter" idx="12"/>
          </p:nvPr>
        </p:nvSpPr>
        <p:spPr/>
        <p:txBody>
          <a:bodyPr/>
          <a:lstStyle/>
          <a:p>
            <a:fld id="{6802DAD7-DC19-4A9E-93C3-E71314786426}" type="slidenum">
              <a:rPr lang="nl-NL" smtClean="0"/>
              <a:pPr/>
              <a:t>14</a:t>
            </a:fld>
            <a:endParaRPr lang="nl-NL" dirty="0"/>
          </a:p>
        </p:txBody>
      </p:sp>
      <p:sp>
        <p:nvSpPr>
          <p:cNvPr id="25" name="Tekstvak 16"/>
          <p:cNvSpPr txBox="1"/>
          <p:nvPr/>
        </p:nvSpPr>
        <p:spPr>
          <a:xfrm>
            <a:off x="0" y="2681163"/>
            <a:ext cx="1907703" cy="1569660"/>
          </a:xfrm>
          <a:prstGeom prst="rect">
            <a:avLst/>
          </a:prstGeom>
          <a:noFill/>
        </p:spPr>
        <p:txBody>
          <a:bodyPr wrap="square" rtlCol="0">
            <a:spAutoFit/>
          </a:bodyPr>
          <a:lstStyle/>
          <a:p>
            <a:endParaRPr lang="nl-NL" sz="1600" i="1" dirty="0"/>
          </a:p>
          <a:p>
            <a:r>
              <a:rPr lang="nl-NL" sz="1600" i="1" dirty="0" smtClean="0"/>
              <a:t>GPIO = General Purpose Input / Output = Algemeen bruikbare Input / Output</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Can scratchClient do more? Yes!</a:t>
            </a:r>
            <a:endParaRPr lang="nl-NL" dirty="0"/>
          </a:p>
        </p:txBody>
      </p:sp>
      <p:sp>
        <p:nvSpPr>
          <p:cNvPr id="3" name="Tijdelijke aanduiding voor inhoud 2"/>
          <p:cNvSpPr>
            <a:spLocks noGrp="1"/>
          </p:cNvSpPr>
          <p:nvPr>
            <p:ph idx="1"/>
          </p:nvPr>
        </p:nvSpPr>
        <p:spPr/>
        <p:txBody>
          <a:bodyPr>
            <a:normAutofit fontScale="77500" lnSpcReduction="20000"/>
          </a:bodyPr>
          <a:lstStyle/>
          <a:p>
            <a:r>
              <a:rPr lang="nl-NL" dirty="0" smtClean="0"/>
              <a:t>It can also let you configure and use the GPIO pins on the Raspberry Pi itself.</a:t>
            </a:r>
          </a:p>
          <a:p>
            <a:pPr lvl="1"/>
            <a:r>
              <a:rPr lang="nl-NL" dirty="0" smtClean="0"/>
              <a:t>However be aware:</a:t>
            </a:r>
          </a:p>
          <a:p>
            <a:pPr lvl="2"/>
            <a:r>
              <a:rPr lang="nl-NL" dirty="0" smtClean="0"/>
              <a:t>There is no analog input on Raspberry Pi.</a:t>
            </a:r>
          </a:p>
          <a:p>
            <a:pPr lvl="2"/>
            <a:r>
              <a:rPr lang="nl-NL" dirty="0" smtClean="0"/>
              <a:t>The pins are </a:t>
            </a:r>
            <a:r>
              <a:rPr lang="nl-NL" b="1" i="1" dirty="0" smtClean="0"/>
              <a:t>NOT </a:t>
            </a:r>
            <a:r>
              <a:rPr lang="nl-NL" dirty="0" smtClean="0"/>
              <a:t>5 Volt tolerant (max 3.3 Volt).</a:t>
            </a:r>
          </a:p>
          <a:p>
            <a:pPr lvl="2"/>
            <a:r>
              <a:rPr lang="nl-NL" dirty="0" smtClean="0"/>
              <a:t>The max current per pin on Raspberry Pi is lower than on Arduino.</a:t>
            </a:r>
          </a:p>
          <a:p>
            <a:pPr lvl="2"/>
            <a:r>
              <a:rPr lang="nl-NL" dirty="0" smtClean="0"/>
              <a:t>If you blow up an Arduino (clone), the cost is limited to a few euro.</a:t>
            </a:r>
          </a:p>
          <a:p>
            <a:pPr lvl="3"/>
            <a:r>
              <a:rPr lang="nl-NL" dirty="0" smtClean="0"/>
              <a:t>A Raspberry Pi is much more expensive.</a:t>
            </a:r>
          </a:p>
          <a:p>
            <a:r>
              <a:rPr lang="nl-NL" dirty="0" smtClean="0"/>
              <a:t>scratchClient can also control Sonic Pi for high quality audio.</a:t>
            </a:r>
          </a:p>
          <a:p>
            <a:r>
              <a:rPr lang="nl-NL" dirty="0" smtClean="0"/>
              <a:t>There are also Arduino sketches to control LED strips (Neopixel WS2812) and to control LEGO Power.</a:t>
            </a:r>
          </a:p>
          <a:p>
            <a:r>
              <a:rPr lang="nl-NL" dirty="0" smtClean="0"/>
              <a:t>scratchClient can work with Scratch 2.0 (soon).</a:t>
            </a:r>
          </a:p>
          <a:p>
            <a:r>
              <a:rPr lang="nl-NL" dirty="0" smtClean="0"/>
              <a:t>scratchClient can also run on Windows and then via Arduino control peripherals.</a:t>
            </a:r>
          </a:p>
          <a:p>
            <a:r>
              <a:rPr lang="nl-NL" dirty="0" smtClean="0"/>
              <a:t>scratchClient can work with multiple Raspberry Pi configurations in a network.</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140</a:t>
            </a:fld>
            <a:endParaRPr lang="nl-NL"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nl-NL" dirty="0" smtClean="0"/>
              <a:t>Take your work home</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141</a:t>
            </a:fld>
            <a:endParaRPr lang="nl-NL"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smtClean="0"/>
              <a:t>Do you want to take your work home?</a:t>
            </a:r>
            <a:endParaRPr lang="nl-NL" dirty="0"/>
          </a:p>
        </p:txBody>
      </p:sp>
      <p:sp>
        <p:nvSpPr>
          <p:cNvPr id="3" name="Tijdelijke aanduiding voor inhoud 2"/>
          <p:cNvSpPr>
            <a:spLocks noGrp="1"/>
          </p:cNvSpPr>
          <p:nvPr>
            <p:ph idx="1"/>
          </p:nvPr>
        </p:nvSpPr>
        <p:spPr/>
        <p:txBody>
          <a:bodyPr/>
          <a:lstStyle/>
          <a:p>
            <a:r>
              <a:rPr lang="nl-NL" dirty="0" smtClean="0"/>
              <a:t>If you brought your own USB stick, then connect it and copy the </a:t>
            </a:r>
            <a:r>
              <a:rPr lang="nl-NL" i="1" dirty="0" smtClean="0"/>
              <a:t>PiAndMore</a:t>
            </a:r>
            <a:r>
              <a:rPr lang="nl-NL" dirty="0" smtClean="0"/>
              <a:t> folder on the desktop</a:t>
            </a:r>
          </a:p>
          <a:p>
            <a:r>
              <a:rPr lang="nl-NL" dirty="0" smtClean="0"/>
              <a:t>The rest of the material you can download from </a:t>
            </a:r>
            <a:r>
              <a:rPr lang="nl-NL" dirty="0" smtClean="0">
                <a:hlinkClick r:id="rId3"/>
              </a:rPr>
              <a:t>www.github.com</a:t>
            </a:r>
            <a:r>
              <a:rPr lang="nl-NL" dirty="0" smtClean="0"/>
              <a:t> </a:t>
            </a:r>
          </a:p>
          <a:p>
            <a:r>
              <a:rPr lang="nl-NL" dirty="0" smtClean="0"/>
              <a:t>Take the flyer with you to remember where to find the material on github.</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142</a:t>
            </a:fld>
            <a:endParaRPr lang="nl-NL"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nl-NL" dirty="0" smtClean="0"/>
              <a:t>Clean up / teardown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143</a:t>
            </a:fld>
            <a:endParaRPr lang="nl-NL"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dirty="0" smtClean="0"/>
              <a:t>Unplug and pack up</a:t>
            </a:r>
            <a:endParaRPr lang="nl-NL" dirty="0"/>
          </a:p>
        </p:txBody>
      </p:sp>
      <p:sp>
        <p:nvSpPr>
          <p:cNvPr id="3" name="Tijdelijke aanduiding voor inhoud 2"/>
          <p:cNvSpPr>
            <a:spLocks noGrp="1"/>
          </p:cNvSpPr>
          <p:nvPr>
            <p:ph idx="1"/>
          </p:nvPr>
        </p:nvSpPr>
        <p:spPr>
          <a:xfrm>
            <a:off x="467544" y="1059582"/>
            <a:ext cx="8229600" cy="3603848"/>
          </a:xfrm>
        </p:spPr>
        <p:txBody>
          <a:bodyPr>
            <a:normAutofit fontScale="70000" lnSpcReduction="20000"/>
          </a:bodyPr>
          <a:lstStyle/>
          <a:p>
            <a:r>
              <a:rPr lang="nl-NL" dirty="0" smtClean="0"/>
              <a:t>Unplug the board from USB and power it off</a:t>
            </a:r>
          </a:p>
          <a:p>
            <a:r>
              <a:rPr lang="nl-NL" dirty="0" smtClean="0"/>
              <a:t>Please remove all components and wires from the </a:t>
            </a:r>
            <a:r>
              <a:rPr lang="nl-NL" b="1" dirty="0" smtClean="0"/>
              <a:t>breadboard</a:t>
            </a:r>
          </a:p>
          <a:p>
            <a:r>
              <a:rPr lang="nl-NL" dirty="0" smtClean="0"/>
              <a:t>Remove all wires from the </a:t>
            </a:r>
            <a:r>
              <a:rPr lang="nl-NL" b="1" dirty="0" smtClean="0"/>
              <a:t>Arduino board</a:t>
            </a:r>
            <a:r>
              <a:rPr lang="nl-NL" dirty="0" smtClean="0"/>
              <a:t>.</a:t>
            </a:r>
          </a:p>
          <a:p>
            <a:r>
              <a:rPr lang="nl-NL" b="1" i="1" dirty="0" smtClean="0"/>
              <a:t>Leave</a:t>
            </a:r>
            <a:r>
              <a:rPr lang="nl-NL" b="1" dirty="0" smtClean="0"/>
              <a:t> the wires on the 3 color LED</a:t>
            </a:r>
            <a:endParaRPr lang="nl-NL" dirty="0" smtClean="0"/>
          </a:p>
          <a:p>
            <a:r>
              <a:rPr lang="nl-NL" b="1" i="1" dirty="0" smtClean="0"/>
              <a:t>Leave</a:t>
            </a:r>
            <a:r>
              <a:rPr lang="nl-NL" b="1" dirty="0" smtClean="0"/>
              <a:t> the wires on the buzzer</a:t>
            </a:r>
          </a:p>
          <a:p>
            <a:r>
              <a:rPr lang="nl-NL" dirty="0" smtClean="0"/>
              <a:t>If something is broken, please </a:t>
            </a:r>
          </a:p>
          <a:p>
            <a:pPr lvl="1"/>
            <a:r>
              <a:rPr lang="nl-NL" dirty="0" smtClean="0"/>
              <a:t>Throw it away or hand it in (if it is unclear)</a:t>
            </a:r>
          </a:p>
          <a:p>
            <a:pPr lvl="1"/>
            <a:r>
              <a:rPr lang="nl-NL" dirty="0" smtClean="0"/>
              <a:t>Put a note in the box that it is missing</a:t>
            </a:r>
          </a:p>
          <a:p>
            <a:pPr lvl="1"/>
            <a:r>
              <a:rPr lang="nl-NL" dirty="0" smtClean="0"/>
              <a:t>Do not put anything that is broken back in the box</a:t>
            </a:r>
          </a:p>
          <a:p>
            <a:r>
              <a:rPr lang="nl-NL" dirty="0" smtClean="0"/>
              <a:t>Put everything in the box. The board goes on top</a:t>
            </a:r>
          </a:p>
          <a:p>
            <a:r>
              <a:rPr lang="nl-NL" dirty="0" smtClean="0"/>
              <a:t>Shutdown the Arduino</a:t>
            </a:r>
          </a:p>
          <a:p>
            <a:r>
              <a:rPr lang="nl-NL" dirty="0" smtClean="0"/>
              <a:t>Let us know what you thought about this workshop, now orally or later by email</a:t>
            </a:r>
          </a:p>
          <a:p>
            <a:pPr lvl="1"/>
            <a:r>
              <a:rPr lang="nl-NL" dirty="0" smtClean="0">
                <a:hlinkClick r:id="rId3"/>
              </a:rPr>
              <a:t>hans.piam@hanselma.nl</a:t>
            </a:r>
            <a:endParaRPr lang="nl-NL" dirty="0" smtClean="0"/>
          </a:p>
          <a:p>
            <a:pPr lvl="1"/>
            <a:r>
              <a:rPr lang="nl-NL" dirty="0" smtClean="0">
                <a:hlinkClick r:id="rId4"/>
              </a:rPr>
              <a:t>heppg@web.de</a:t>
            </a:r>
            <a:r>
              <a:rPr lang="nl-NL" dirty="0" smtClean="0"/>
              <a:t> </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144</a:t>
            </a:fld>
            <a:endParaRPr lang="nl-NL"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p:cNvSpPr/>
          <p:nvPr/>
        </p:nvSpPr>
        <p:spPr>
          <a:xfrm>
            <a:off x="395536" y="1131590"/>
            <a:ext cx="7992888" cy="64807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 name="Titel 1"/>
          <p:cNvSpPr>
            <a:spLocks noGrp="1"/>
          </p:cNvSpPr>
          <p:nvPr>
            <p:ph type="title"/>
          </p:nvPr>
        </p:nvSpPr>
        <p:spPr/>
        <p:txBody>
          <a:bodyPr/>
          <a:lstStyle/>
          <a:p>
            <a:r>
              <a:rPr lang="nl-NL" dirty="0" smtClean="0"/>
              <a:t>More information</a:t>
            </a:r>
            <a:endParaRPr lang="nl-NL" dirty="0"/>
          </a:p>
        </p:txBody>
      </p:sp>
      <p:sp>
        <p:nvSpPr>
          <p:cNvPr id="3" name="Tijdelijke aanduiding voor inhoud 2"/>
          <p:cNvSpPr>
            <a:spLocks noGrp="1"/>
          </p:cNvSpPr>
          <p:nvPr>
            <p:ph idx="1"/>
          </p:nvPr>
        </p:nvSpPr>
        <p:spPr>
          <a:xfrm>
            <a:off x="457200" y="1200150"/>
            <a:ext cx="8229600" cy="3531839"/>
          </a:xfrm>
        </p:spPr>
        <p:txBody>
          <a:bodyPr>
            <a:normAutofit fontScale="85000" lnSpcReduction="20000"/>
          </a:bodyPr>
          <a:lstStyle/>
          <a:p>
            <a:r>
              <a:rPr lang="nl-NL" dirty="0" smtClean="0"/>
              <a:t>All workshop material</a:t>
            </a:r>
          </a:p>
          <a:p>
            <a:pPr lvl="1"/>
            <a:r>
              <a:rPr lang="nl-NL" dirty="0" smtClean="0">
                <a:hlinkClick r:id="rId3"/>
              </a:rPr>
              <a:t>www.github.com</a:t>
            </a:r>
            <a:r>
              <a:rPr lang="nl-NL" dirty="0" smtClean="0"/>
              <a:t> and search for </a:t>
            </a:r>
            <a:r>
              <a:rPr lang="nl-NL" i="1" dirty="0" smtClean="0"/>
              <a:t>Weekendschool</a:t>
            </a:r>
            <a:r>
              <a:rPr lang="nl-NL" dirty="0" smtClean="0"/>
              <a:t> or for </a:t>
            </a:r>
            <a:r>
              <a:rPr lang="nl-NL" i="1" dirty="0" smtClean="0"/>
              <a:t>PiAndMore</a:t>
            </a:r>
          </a:p>
          <a:p>
            <a:r>
              <a:rPr lang="nl-NL" dirty="0" smtClean="0"/>
              <a:t>scratchClient</a:t>
            </a:r>
          </a:p>
          <a:p>
            <a:pPr lvl="1"/>
            <a:r>
              <a:rPr lang="nl-NL" dirty="0" smtClean="0">
                <a:hlinkClick r:id="rId4"/>
              </a:rPr>
              <a:t>http://heppg.de/ikg/wordpress/?page_id=6</a:t>
            </a:r>
            <a:endParaRPr lang="nl-NL" dirty="0" smtClean="0"/>
          </a:p>
          <a:p>
            <a:r>
              <a:rPr lang="nl-NL" dirty="0" smtClean="0"/>
              <a:t>Scratch</a:t>
            </a:r>
          </a:p>
          <a:p>
            <a:pPr lvl="1"/>
            <a:r>
              <a:rPr lang="nl-NL" dirty="0" smtClean="0">
                <a:hlinkClick r:id="rId5"/>
              </a:rPr>
              <a:t>https://scratch.mit.edu/</a:t>
            </a:r>
            <a:endParaRPr lang="nl-NL" dirty="0" smtClean="0"/>
          </a:p>
          <a:p>
            <a:r>
              <a:rPr lang="nl-NL" dirty="0" smtClean="0"/>
              <a:t>Scratch on Raspberry Pi</a:t>
            </a:r>
          </a:p>
          <a:p>
            <a:pPr lvl="1"/>
            <a:r>
              <a:rPr lang="nl-NL" dirty="0" smtClean="0">
                <a:hlinkClick r:id="rId6"/>
              </a:rPr>
              <a:t>https://www.raspberrypi.org/forums/viewforum.php?f=77</a:t>
            </a:r>
            <a:endParaRPr lang="nl-NL" dirty="0" smtClean="0"/>
          </a:p>
          <a:p>
            <a:r>
              <a:rPr lang="nl-NL" dirty="0" smtClean="0"/>
              <a:t>Raspberry Pi</a:t>
            </a:r>
          </a:p>
          <a:p>
            <a:pPr lvl="1"/>
            <a:r>
              <a:rPr lang="nl-NL" dirty="0" smtClean="0">
                <a:hlinkClick r:id="rId7"/>
              </a:rPr>
              <a:t>https://www.raspberrypi.org/</a:t>
            </a:r>
            <a:endParaRPr lang="nl-NL" dirty="0" smtClean="0"/>
          </a:p>
          <a:p>
            <a:r>
              <a:rPr lang="nl-NL" dirty="0" smtClean="0"/>
              <a:t>Arduino</a:t>
            </a:r>
          </a:p>
          <a:p>
            <a:pPr lvl="1"/>
            <a:r>
              <a:rPr lang="nl-NL" dirty="0" smtClean="0">
                <a:hlinkClick r:id="rId8"/>
              </a:rPr>
              <a:t>https://www.arduino.cc/</a:t>
            </a:r>
            <a:endParaRPr lang="nl-NL"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145</a:t>
            </a:fld>
            <a:endParaRPr lang="nl-NL" dirty="0"/>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467544" y="1635646"/>
            <a:ext cx="8229600" cy="2232248"/>
          </a:xfrm>
        </p:spPr>
        <p:txBody>
          <a:bodyPr/>
          <a:lstStyle/>
          <a:p>
            <a:pPr algn="ctr"/>
            <a:r>
              <a:rPr lang="nl-NL" dirty="0" smtClean="0"/>
              <a:t>End of the Advanced Workshop</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146</a:t>
            </a:fld>
            <a:endParaRPr lang="nl-NL"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nl-NL" dirty="0" smtClean="0"/>
              <a:t>Appendix</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147</a:t>
            </a:fld>
            <a:endParaRPr lang="nl-NL"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Maximum current per pin</a:t>
            </a:r>
            <a:endParaRPr lang="nl-NL" dirty="0"/>
          </a:p>
        </p:txBody>
      </p:sp>
      <p:sp>
        <p:nvSpPr>
          <p:cNvPr id="3" name="Tijdelijke aanduiding voor inhoud 2"/>
          <p:cNvSpPr>
            <a:spLocks noGrp="1"/>
          </p:cNvSpPr>
          <p:nvPr>
            <p:ph idx="1"/>
          </p:nvPr>
        </p:nvSpPr>
        <p:spPr/>
        <p:txBody>
          <a:bodyPr/>
          <a:lstStyle/>
          <a:p>
            <a:r>
              <a:rPr lang="nl-NL" dirty="0" smtClean="0"/>
              <a:t>Max output current per pin = 20 mA</a:t>
            </a:r>
          </a:p>
          <a:p>
            <a:r>
              <a:rPr lang="nl-NL" dirty="0" smtClean="0"/>
              <a:t>Total current for the board: 1 A</a:t>
            </a:r>
          </a:p>
          <a:p>
            <a:r>
              <a:rPr lang="nl-NL" dirty="0" smtClean="0"/>
              <a:t>Note that also the potentiometer and the joystick take power</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148</a:t>
            </a:fld>
            <a:endParaRPr lang="nl-NL"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Calculation of the resistors</a:t>
            </a:r>
            <a:endParaRPr lang="nl-NL" dirty="0"/>
          </a:p>
        </p:txBody>
      </p:sp>
      <p:sp>
        <p:nvSpPr>
          <p:cNvPr id="3" name="Tijdelijke aanduiding voor inhoud 2"/>
          <p:cNvSpPr>
            <a:spLocks noGrp="1"/>
          </p:cNvSpPr>
          <p:nvPr>
            <p:ph idx="1"/>
          </p:nvPr>
        </p:nvSpPr>
        <p:spPr/>
        <p:txBody>
          <a:bodyPr/>
          <a:lstStyle/>
          <a:p>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149</a:t>
            </a:fld>
            <a:endParaRPr lang="nl-NL" dirty="0"/>
          </a:p>
        </p:txBody>
      </p:sp>
      <p:sp>
        <p:nvSpPr>
          <p:cNvPr id="5" name="Gelijkbenige driehoek 4"/>
          <p:cNvSpPr/>
          <p:nvPr/>
        </p:nvSpPr>
        <p:spPr>
          <a:xfrm>
            <a:off x="7020272" y="1059582"/>
            <a:ext cx="2016224" cy="172819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123478"/>
            <a:ext cx="8229600" cy="1080119"/>
          </a:xfrm>
        </p:spPr>
        <p:txBody>
          <a:bodyPr>
            <a:normAutofit fontScale="90000"/>
          </a:bodyPr>
          <a:lstStyle/>
          <a:p>
            <a:r>
              <a:rPr lang="nl-NL" dirty="0" smtClean="0"/>
              <a:t>Hoe het uiteindelijke bord er uit ziet ...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15</a:t>
            </a:fld>
            <a:endParaRPr lang="nl-NL" dirty="0"/>
          </a:p>
        </p:txBody>
      </p:sp>
      <p:pic>
        <p:nvPicPr>
          <p:cNvPr id="1026" name="Picture 2" descr="C:\Users\M5810video\Pictures\Picasa\Exports\20170621\P1030903.JPG"/>
          <p:cNvPicPr>
            <a:picLocks noChangeAspect="1" noChangeArrowheads="1"/>
          </p:cNvPicPr>
          <p:nvPr/>
        </p:nvPicPr>
        <p:blipFill>
          <a:blip r:embed="rId3" cstate="print"/>
          <a:srcRect/>
          <a:stretch>
            <a:fillRect/>
          </a:stretch>
        </p:blipFill>
        <p:spPr bwMode="auto">
          <a:xfrm>
            <a:off x="467544" y="931032"/>
            <a:ext cx="5616624" cy="4212468"/>
          </a:xfrm>
          <a:prstGeom prst="rect">
            <a:avLst/>
          </a:prstGeom>
          <a:noFill/>
        </p:spPr>
      </p:pic>
      <p:sp>
        <p:nvSpPr>
          <p:cNvPr id="7" name="Tekstvak 6"/>
          <p:cNvSpPr txBox="1"/>
          <p:nvPr/>
        </p:nvSpPr>
        <p:spPr>
          <a:xfrm>
            <a:off x="6588224" y="1635646"/>
            <a:ext cx="2232248" cy="1200329"/>
          </a:xfrm>
          <a:prstGeom prst="rect">
            <a:avLst/>
          </a:prstGeom>
          <a:noFill/>
        </p:spPr>
        <p:txBody>
          <a:bodyPr wrap="square" rtlCol="0">
            <a:spAutoFit/>
          </a:bodyPr>
          <a:lstStyle/>
          <a:p>
            <a:r>
              <a:rPr lang="nl-NL" sz="2400" dirty="0" smtClean="0"/>
              <a:t>… aan het eind van de beginners les.</a:t>
            </a:r>
            <a:endParaRPr lang="nl-NL" sz="2400"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Cost of the setup (1 of 2)</a:t>
            </a:r>
            <a:endParaRPr lang="nl-NL" dirty="0"/>
          </a:p>
        </p:txBody>
      </p:sp>
      <p:sp>
        <p:nvSpPr>
          <p:cNvPr id="3" name="Tijdelijke aanduiding voor inhoud 2"/>
          <p:cNvSpPr>
            <a:spLocks noGrp="1"/>
          </p:cNvSpPr>
          <p:nvPr>
            <p:ph idx="1"/>
          </p:nvPr>
        </p:nvSpPr>
        <p:spPr/>
        <p:txBody>
          <a:bodyPr>
            <a:normAutofit fontScale="92500" lnSpcReduction="10000"/>
          </a:bodyPr>
          <a:lstStyle/>
          <a:p>
            <a:r>
              <a:rPr lang="nl-NL" dirty="0" smtClean="0"/>
              <a:t>This is a list of the cost of the setup of the external board.</a:t>
            </a:r>
          </a:p>
          <a:p>
            <a:r>
              <a:rPr lang="nl-NL" dirty="0" smtClean="0"/>
              <a:t>Not included is the cost of the perspex board and the nuts and bolts, which are not an absolute minimum requirement</a:t>
            </a:r>
          </a:p>
          <a:p>
            <a:pPr lvl="1"/>
            <a:r>
              <a:rPr lang="nl-NL" dirty="0" smtClean="0"/>
              <a:t>And for which there are alternatives, e.g. use cardboard or an MDF board</a:t>
            </a:r>
          </a:p>
          <a:p>
            <a:r>
              <a:rPr lang="nl-NL" dirty="0" smtClean="0"/>
              <a:t>All material comes from Aliexpress</a:t>
            </a:r>
          </a:p>
          <a:p>
            <a:pPr lvl="1"/>
            <a:r>
              <a:rPr lang="nl-NL" dirty="0" smtClean="0"/>
              <a:t>Very cheap</a:t>
            </a:r>
          </a:p>
          <a:p>
            <a:pPr lvl="1"/>
            <a:r>
              <a:rPr lang="nl-NL" dirty="0" smtClean="0"/>
              <a:t>Often no shipping costs to Europe</a:t>
            </a:r>
          </a:p>
          <a:p>
            <a:pPr lvl="1"/>
            <a:r>
              <a:rPr lang="nl-NL" dirty="0" smtClean="0"/>
              <a:t>Takes between 2 weeks and 2 months</a:t>
            </a:r>
          </a:p>
          <a:p>
            <a:pPr lvl="2"/>
            <a:r>
              <a:rPr lang="nl-NL" dirty="0" smtClean="0"/>
              <a:t>Or never arrives, but then money is promptly returned.</a:t>
            </a:r>
          </a:p>
          <a:p>
            <a:pPr lvl="1"/>
            <a:r>
              <a:rPr lang="nl-NL" dirty="0" smtClean="0"/>
              <a:t>When ordering below 22 euro, no import duties and handling costs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150</a:t>
            </a:fld>
            <a:endParaRPr lang="nl-NL"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Cost of the setup (2 of 2)</a:t>
            </a:r>
            <a:endParaRPr lang="nl-NL" dirty="0"/>
          </a:p>
        </p:txBody>
      </p:sp>
      <p:sp>
        <p:nvSpPr>
          <p:cNvPr id="3" name="Tijdelijke aanduiding voor inhoud 2"/>
          <p:cNvSpPr>
            <a:spLocks noGrp="1"/>
          </p:cNvSpPr>
          <p:nvPr>
            <p:ph idx="1"/>
          </p:nvPr>
        </p:nvSpPr>
        <p:spPr/>
        <p:txBody>
          <a:bodyPr/>
          <a:lstStyle/>
          <a:p>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151</a:t>
            </a:fld>
            <a:endParaRPr lang="nl-NL" dirty="0"/>
          </a:p>
        </p:txBody>
      </p:sp>
      <p:sp>
        <p:nvSpPr>
          <p:cNvPr id="5" name="Gelijkbenige driehoek 4"/>
          <p:cNvSpPr/>
          <p:nvPr/>
        </p:nvSpPr>
        <p:spPr>
          <a:xfrm>
            <a:off x="7020272" y="1059582"/>
            <a:ext cx="2016224" cy="172819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pPr algn="ctr"/>
            <a:r>
              <a:rPr lang="nl-NL" dirty="0" smtClean="0"/>
              <a:t>The End</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152</a:t>
            </a:fld>
            <a:endParaRPr lang="nl-NL"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nl-NL" dirty="0" smtClean="0"/>
              <a:t>… en als je verder gaat met de les voor gevorderden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16</a:t>
            </a:fld>
            <a:endParaRPr lang="nl-NL" dirty="0"/>
          </a:p>
        </p:txBody>
      </p:sp>
      <p:pic>
        <p:nvPicPr>
          <p:cNvPr id="2050" name="Picture 2" descr="C:\Users\M5810video\Pictures\Picasa\Exports\20170621\P1030900.JPG"/>
          <p:cNvPicPr>
            <a:picLocks noChangeAspect="1" noChangeArrowheads="1"/>
          </p:cNvPicPr>
          <p:nvPr/>
        </p:nvPicPr>
        <p:blipFill>
          <a:blip r:embed="rId3" cstate="print"/>
          <a:srcRect/>
          <a:stretch>
            <a:fillRect/>
          </a:stretch>
        </p:blipFill>
        <p:spPr bwMode="auto">
          <a:xfrm>
            <a:off x="539552" y="1059582"/>
            <a:ext cx="5202702" cy="4083918"/>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a:xfrm>
            <a:off x="685800" y="1597819"/>
            <a:ext cx="8062664" cy="1102519"/>
          </a:xfrm>
        </p:spPr>
        <p:txBody>
          <a:bodyPr>
            <a:normAutofit fontScale="90000"/>
          </a:bodyPr>
          <a:lstStyle/>
          <a:p>
            <a:pPr algn="ctr"/>
            <a:r>
              <a:rPr lang="nl-NL" dirty="0" smtClean="0"/>
              <a:t>Deel 3: Het laden van de schets in de Arduino</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17</a:t>
            </a:fld>
            <a:endParaRPr lang="nl-NL"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nl-NL" dirty="0" smtClean="0"/>
              <a:t>Voorbereiden van het programmeren van de Arduino Nano</a:t>
            </a:r>
            <a:endParaRPr lang="nl-NL" dirty="0"/>
          </a:p>
        </p:txBody>
      </p:sp>
      <p:sp>
        <p:nvSpPr>
          <p:cNvPr id="3" name="Tijdelijke aanduiding voor inhoud 2"/>
          <p:cNvSpPr>
            <a:spLocks noGrp="1"/>
          </p:cNvSpPr>
          <p:nvPr>
            <p:ph idx="1"/>
          </p:nvPr>
        </p:nvSpPr>
        <p:spPr/>
        <p:txBody>
          <a:bodyPr>
            <a:normAutofit lnSpcReduction="10000"/>
          </a:bodyPr>
          <a:lstStyle/>
          <a:p>
            <a:r>
              <a:rPr lang="nl-NL" dirty="0" smtClean="0"/>
              <a:t>De Arduino moet een programma draaien zo dat het kan communiceren met de Raspberry Pi en de bericht van scratchClient begrijpt. </a:t>
            </a:r>
          </a:p>
          <a:p>
            <a:pPr lvl="1"/>
            <a:r>
              <a:rPr lang="nl-NL" dirty="0" smtClean="0"/>
              <a:t>We moeten beginnen dat erin te laden.</a:t>
            </a:r>
          </a:p>
          <a:p>
            <a:r>
              <a:rPr lang="nl-NL" dirty="0" smtClean="0"/>
              <a:t>Sluit de Arduino Nano aan</a:t>
            </a:r>
          </a:p>
          <a:p>
            <a:pPr lvl="1"/>
            <a:r>
              <a:rPr lang="nl-NL" dirty="0" smtClean="0"/>
              <a:t>Zorg dat het een directe aansluiting is </a:t>
            </a:r>
          </a:p>
          <a:p>
            <a:pPr lvl="2"/>
            <a:r>
              <a:rPr lang="nl-NL" dirty="0" smtClean="0"/>
              <a:t>Niet via de USB hub</a:t>
            </a:r>
          </a:p>
          <a:p>
            <a:pPr lvl="2"/>
            <a:r>
              <a:rPr lang="nl-NL" dirty="0" smtClean="0"/>
              <a:t>Om merkwaardige redenen werkt het niet via (deze) USB hub, ondanks dat het wel werkte in een vorige release van Raspian (en dat zou het nog steeds moeten).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18</a:t>
            </a:fld>
            <a:endParaRPr lang="nl-NL"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smtClean="0"/>
              <a:t>Uploaden van scratchClient naar de Arduino</a:t>
            </a:r>
            <a:endParaRPr lang="nl-NL" dirty="0"/>
          </a:p>
        </p:txBody>
      </p:sp>
      <p:sp>
        <p:nvSpPr>
          <p:cNvPr id="3" name="Tijdelijke aanduiding voor inhoud 2"/>
          <p:cNvSpPr>
            <a:spLocks noGrp="1"/>
          </p:cNvSpPr>
          <p:nvPr>
            <p:ph idx="1"/>
          </p:nvPr>
        </p:nvSpPr>
        <p:spPr>
          <a:xfrm>
            <a:off x="457200" y="1200151"/>
            <a:ext cx="4762872" cy="3394472"/>
          </a:xfrm>
        </p:spPr>
        <p:txBody>
          <a:bodyPr>
            <a:normAutofit fontScale="85000" lnSpcReduction="20000"/>
          </a:bodyPr>
          <a:lstStyle/>
          <a:p>
            <a:r>
              <a:rPr lang="nl-NL" sz="1800" dirty="0" smtClean="0"/>
              <a:t>Zorg ervoor dat de Arduino rechtstreeks aan de Raspberry Pi is aangesloten (</a:t>
            </a:r>
            <a:r>
              <a:rPr lang="nl-NL" sz="1800" b="1" i="1" dirty="0" smtClean="0"/>
              <a:t>niet</a:t>
            </a:r>
            <a:r>
              <a:rPr lang="nl-NL" sz="1800" dirty="0" smtClean="0"/>
              <a:t> via de USB hub) </a:t>
            </a:r>
          </a:p>
          <a:p>
            <a:r>
              <a:rPr lang="nl-NL" sz="1800" dirty="0" smtClean="0"/>
              <a:t>Open de scratchClient schets voor Arduino Uno in </a:t>
            </a:r>
            <a:r>
              <a:rPr lang="nl-NL" sz="1800" i="1" dirty="0" smtClean="0"/>
              <a:t>/home/pi/scratchClient/arduino/arduinoUno</a:t>
            </a:r>
          </a:p>
          <a:p>
            <a:endParaRPr lang="nl-NL" sz="1800" dirty="0" smtClean="0"/>
          </a:p>
          <a:p>
            <a:endParaRPr lang="nl-NL" sz="1800" dirty="0" smtClean="0"/>
          </a:p>
          <a:p>
            <a:endParaRPr lang="nl-NL" sz="1800" dirty="0" smtClean="0"/>
          </a:p>
          <a:p>
            <a:endParaRPr lang="nl-NL" sz="1800" dirty="0" smtClean="0"/>
          </a:p>
          <a:p>
            <a:r>
              <a:rPr lang="nl-NL" sz="1800" dirty="0" smtClean="0"/>
              <a:t>Dubbel klik om de Arduino IDE te openen</a:t>
            </a:r>
          </a:p>
          <a:p>
            <a:r>
              <a:rPr lang="nl-NL" sz="1800" dirty="0" smtClean="0"/>
              <a:t>Klik </a:t>
            </a:r>
            <a:r>
              <a:rPr lang="nl-NL" sz="1800" i="1" dirty="0" smtClean="0"/>
              <a:t>Tools</a:t>
            </a:r>
            <a:r>
              <a:rPr lang="nl-NL" sz="1800" dirty="0" smtClean="0"/>
              <a:t> en zorg dat dit is gezet: </a:t>
            </a:r>
          </a:p>
          <a:p>
            <a:pPr lvl="1"/>
            <a:r>
              <a:rPr lang="nl-NL" sz="1400" dirty="0" smtClean="0"/>
              <a:t>Bord: Aruino Nano</a:t>
            </a:r>
          </a:p>
          <a:p>
            <a:pPr lvl="1"/>
            <a:r>
              <a:rPr lang="nl-NL" sz="1400" dirty="0" smtClean="0"/>
              <a:t>Processor Atmega328</a:t>
            </a:r>
          </a:p>
          <a:p>
            <a:pPr lvl="1"/>
            <a:r>
              <a:rPr lang="nl-NL" sz="1400" dirty="0" smtClean="0"/>
              <a:t>Poort: de poort waar de Arduino Nano aangesloten is (in het algemeen /dev/ttyUSB0)</a:t>
            </a:r>
          </a:p>
          <a:p>
            <a:r>
              <a:rPr lang="nl-NL" sz="1800" dirty="0" smtClean="0"/>
              <a:t>Klik op de Upload knop.</a:t>
            </a:r>
          </a:p>
          <a:p>
            <a:r>
              <a:rPr lang="nl-NL" sz="1800" dirty="0" smtClean="0"/>
              <a:t>Wacht tot gerapporteerd is dat de Upload gedaan is. </a:t>
            </a:r>
          </a:p>
          <a:p>
            <a:pPr lvl="1">
              <a:buNone/>
            </a:pPr>
            <a:endParaRPr lang="nl-NL" sz="1400" dirty="0" smtClean="0"/>
          </a:p>
          <a:p>
            <a:endParaRPr lang="nl-NL" sz="1800" dirty="0"/>
          </a:p>
        </p:txBody>
      </p:sp>
      <p:pic>
        <p:nvPicPr>
          <p:cNvPr id="1027" name="Picture 3" descr="Y:\2017-01-14-040034_821x1035_scrot.png"/>
          <p:cNvPicPr>
            <a:picLocks noChangeAspect="1" noChangeArrowheads="1"/>
          </p:cNvPicPr>
          <p:nvPr/>
        </p:nvPicPr>
        <p:blipFill>
          <a:blip r:embed="rId3" cstate="print"/>
          <a:srcRect/>
          <a:stretch>
            <a:fillRect/>
          </a:stretch>
        </p:blipFill>
        <p:spPr bwMode="auto">
          <a:xfrm>
            <a:off x="5868144" y="915566"/>
            <a:ext cx="2880320" cy="3631098"/>
          </a:xfrm>
          <a:prstGeom prst="rect">
            <a:avLst/>
          </a:prstGeom>
          <a:noFill/>
        </p:spPr>
      </p:pic>
      <p:pic>
        <p:nvPicPr>
          <p:cNvPr id="1028" name="Picture 4" descr="Y:\2017-01-14-035834_603x235_scrot.png"/>
          <p:cNvPicPr>
            <a:picLocks noChangeAspect="1" noChangeArrowheads="1"/>
          </p:cNvPicPr>
          <p:nvPr/>
        </p:nvPicPr>
        <p:blipFill>
          <a:blip r:embed="rId4" cstate="print"/>
          <a:srcRect/>
          <a:stretch>
            <a:fillRect/>
          </a:stretch>
        </p:blipFill>
        <p:spPr bwMode="auto">
          <a:xfrm>
            <a:off x="755576" y="2021086"/>
            <a:ext cx="2376264" cy="926072"/>
          </a:xfrm>
          <a:prstGeom prst="rect">
            <a:avLst/>
          </a:prstGeom>
          <a:noFill/>
        </p:spPr>
      </p:pic>
      <p:cxnSp>
        <p:nvCxnSpPr>
          <p:cNvPr id="8" name="Rechte verbindingslijn met pijl 7"/>
          <p:cNvCxnSpPr/>
          <p:nvPr/>
        </p:nvCxnSpPr>
        <p:spPr>
          <a:xfrm flipV="1">
            <a:off x="2627784" y="1131590"/>
            <a:ext cx="3384376" cy="3096344"/>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7" name="Tijdelijke aanduiding voor dianummer 6"/>
          <p:cNvSpPr>
            <a:spLocks noGrp="1"/>
          </p:cNvSpPr>
          <p:nvPr>
            <p:ph type="sldNum" sz="quarter" idx="12"/>
          </p:nvPr>
        </p:nvSpPr>
        <p:spPr/>
        <p:txBody>
          <a:bodyPr/>
          <a:lstStyle/>
          <a:p>
            <a:fld id="{6802DAD7-DC19-4A9E-93C3-E71314786426}" type="slidenum">
              <a:rPr lang="nl-NL" smtClean="0"/>
              <a:pPr/>
              <a:t>19</a:t>
            </a:fld>
            <a:endParaRPr lang="nl-NL"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nl-NL" dirty="0" smtClean="0"/>
              <a:t>Deel 1: Introductie</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a:t>
            </a:fld>
            <a:endParaRPr lang="nl-NL"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nl-NL" dirty="0" smtClean="0"/>
              <a:t>Deel 4: Het definiëren van de configuratie</a:t>
            </a:r>
            <a:endParaRPr lang="nl-NL" dirty="0"/>
          </a:p>
        </p:txBody>
      </p:sp>
      <p:sp>
        <p:nvSpPr>
          <p:cNvPr id="6" name="Ondertitel 5"/>
          <p:cNvSpPr>
            <a:spLocks noGrp="1"/>
          </p:cNvSpPr>
          <p:nvPr>
            <p:ph type="subTitle" idx="1"/>
          </p:nvPr>
        </p:nvSpPr>
        <p:spPr>
          <a:xfrm>
            <a:off x="827584" y="2914650"/>
            <a:ext cx="7488832" cy="1314450"/>
          </a:xfrm>
        </p:spPr>
        <p:txBody>
          <a:bodyPr/>
          <a:lstStyle/>
          <a:p>
            <a:r>
              <a:rPr lang="nl-NL" dirty="0" smtClean="0">
                <a:solidFill>
                  <a:schemeClr val="bg1"/>
                </a:solidFill>
              </a:rPr>
              <a:t>Geef namen aan de pennen en definieer hoe elke pen gebruikt zal worden</a:t>
            </a:r>
            <a:endParaRPr lang="nl-NL" dirty="0">
              <a:solidFill>
                <a:schemeClr val="bg1"/>
              </a:solidFill>
            </a:endParaRPr>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20</a:t>
            </a:fld>
            <a:endParaRPr lang="nl-NL"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Het starten van de config tool</a:t>
            </a:r>
            <a:endParaRPr lang="nl-NL" dirty="0"/>
          </a:p>
        </p:txBody>
      </p:sp>
      <p:sp>
        <p:nvSpPr>
          <p:cNvPr id="3" name="Tijdelijke aanduiding voor inhoud 2"/>
          <p:cNvSpPr>
            <a:spLocks noGrp="1"/>
          </p:cNvSpPr>
          <p:nvPr>
            <p:ph idx="1"/>
          </p:nvPr>
        </p:nvSpPr>
        <p:spPr/>
        <p:txBody>
          <a:bodyPr>
            <a:normAutofit/>
          </a:bodyPr>
          <a:lstStyle/>
          <a:p>
            <a:r>
              <a:rPr lang="nl-NL" dirty="0" smtClean="0"/>
              <a:t>Dit creëert config bestanden waarbij logische namen naar Arduino pennen worden vertaald. </a:t>
            </a:r>
          </a:p>
          <a:p>
            <a:r>
              <a:rPr lang="nl-NL" dirty="0" smtClean="0"/>
              <a:t>Navigeer naar </a:t>
            </a:r>
            <a:r>
              <a:rPr lang="nl-NL" i="1" dirty="0" smtClean="0"/>
              <a:t>/home/pi/scratchClient/tools</a:t>
            </a:r>
          </a:p>
          <a:p>
            <a:r>
              <a:rPr lang="nl-NL" dirty="0" smtClean="0"/>
              <a:t>Dubbelklik op </a:t>
            </a:r>
            <a:r>
              <a:rPr lang="nl-NL" i="1" dirty="0" smtClean="0"/>
              <a:t>scratchClientConfig.sh</a:t>
            </a:r>
            <a:r>
              <a:rPr lang="nl-NL" dirty="0" smtClean="0"/>
              <a:t> and kies </a:t>
            </a:r>
            <a:r>
              <a:rPr lang="nl-NL" i="1" dirty="0" smtClean="0"/>
              <a:t>Uitvoeren</a:t>
            </a:r>
            <a:r>
              <a:rPr lang="nl-NL" dirty="0" smtClean="0"/>
              <a:t>.</a:t>
            </a:r>
          </a:p>
          <a:p>
            <a:pPr lvl="1"/>
            <a:r>
              <a:rPr lang="nl-NL" dirty="0" smtClean="0"/>
              <a:t>Als het bestand opent inplaats van een keuze te vertonen dan moet je eerste de rechten goed zetten. </a:t>
            </a:r>
          </a:p>
          <a:p>
            <a:pPr lvl="1"/>
            <a:r>
              <a:rPr lang="nl-NL" dirty="0" smtClean="0"/>
              <a:t>Om de rechten te zetten: klik rechts op het icoon, kies </a:t>
            </a:r>
            <a:r>
              <a:rPr lang="nl-NL" i="1" dirty="0" smtClean="0"/>
              <a:t>eigenschappen</a:t>
            </a:r>
            <a:r>
              <a:rPr lang="nl-NL" dirty="0" smtClean="0"/>
              <a:t>, dan </a:t>
            </a:r>
            <a:r>
              <a:rPr lang="nl-NL" i="1" dirty="0" smtClean="0"/>
              <a:t>rechten</a:t>
            </a:r>
            <a:r>
              <a:rPr lang="nl-NL" dirty="0" smtClean="0"/>
              <a:t> en zet dan de </a:t>
            </a:r>
            <a:r>
              <a:rPr lang="nl-NL" i="1" dirty="0" smtClean="0"/>
              <a:t>uitvoeren</a:t>
            </a:r>
            <a:r>
              <a:rPr lang="nl-NL" dirty="0" smtClean="0"/>
              <a:t> rechten op tenminste </a:t>
            </a:r>
            <a:r>
              <a:rPr lang="nl-NL" i="1" dirty="0" smtClean="0"/>
              <a:t>eigenaar</a:t>
            </a:r>
            <a:r>
              <a:rPr lang="nl-NL" dirty="0" smtClean="0"/>
              <a:t>. </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21</a:t>
            </a:fld>
            <a:endParaRPr lang="nl-NL"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Het maken van de eerste config file</a:t>
            </a:r>
            <a:endParaRPr lang="nl-NL" dirty="0"/>
          </a:p>
        </p:txBody>
      </p:sp>
      <p:sp>
        <p:nvSpPr>
          <p:cNvPr id="3" name="Tijdelijke aanduiding voor inhoud 2"/>
          <p:cNvSpPr>
            <a:spLocks noGrp="1"/>
          </p:cNvSpPr>
          <p:nvPr>
            <p:ph idx="1"/>
          </p:nvPr>
        </p:nvSpPr>
        <p:spPr>
          <a:xfrm>
            <a:off x="5220072" y="987574"/>
            <a:ext cx="3466728" cy="3779689"/>
          </a:xfrm>
        </p:spPr>
        <p:txBody>
          <a:bodyPr>
            <a:normAutofit fontScale="62500" lnSpcReduction="20000"/>
          </a:bodyPr>
          <a:lstStyle/>
          <a:p>
            <a:r>
              <a:rPr lang="nl-NL" dirty="0" smtClean="0"/>
              <a:t>Dubbelklik op een cel zodat je een menu krijgt</a:t>
            </a:r>
          </a:p>
          <a:p>
            <a:pPr lvl="1"/>
            <a:r>
              <a:rPr lang="nl-NL" dirty="0" smtClean="0"/>
              <a:t>Eerst voor </a:t>
            </a:r>
            <a:r>
              <a:rPr lang="nl-NL" i="1" dirty="0" smtClean="0"/>
              <a:t>direction</a:t>
            </a:r>
            <a:r>
              <a:rPr lang="nl-NL" dirty="0" smtClean="0"/>
              <a:t> dan voor </a:t>
            </a:r>
            <a:r>
              <a:rPr lang="nl-NL" i="1" dirty="0" smtClean="0"/>
              <a:t>function</a:t>
            </a:r>
            <a:r>
              <a:rPr lang="nl-NL" dirty="0" smtClean="0"/>
              <a:t>.</a:t>
            </a:r>
          </a:p>
          <a:p>
            <a:r>
              <a:rPr lang="nl-NL" dirty="0" smtClean="0"/>
              <a:t>Zorg ervoor dat je alle pennen namen geeft als je iets anders kiest dan void</a:t>
            </a:r>
          </a:p>
          <a:p>
            <a:pPr lvl="1"/>
            <a:r>
              <a:rPr lang="nl-NL" dirty="0" smtClean="0"/>
              <a:t>Dus niet opslaan als je nog steeds rode randen om een cel heen hebt. scratchClient zal niet willen opstarten met zo’n config bestand.</a:t>
            </a:r>
          </a:p>
          <a:p>
            <a:r>
              <a:rPr lang="nl-NL" dirty="0" smtClean="0"/>
              <a:t>Het tool controleert op verkeerde configuraties. Bijvoorbeeld: </a:t>
            </a:r>
          </a:p>
          <a:p>
            <a:pPr lvl="1"/>
            <a:r>
              <a:rPr lang="nl-NL" dirty="0" smtClean="0"/>
              <a:t>Pennen 0, 1 en 13 kunnen niet gebruikt worden.</a:t>
            </a:r>
          </a:p>
          <a:p>
            <a:pPr lvl="1"/>
            <a:r>
              <a:rPr lang="nl-NL" i="1" dirty="0" smtClean="0"/>
              <a:t>Analoog in </a:t>
            </a:r>
            <a:r>
              <a:rPr lang="nl-NL" dirty="0" smtClean="0"/>
              <a:t>alleen beschikbaar op A0 t/m A7.</a:t>
            </a:r>
          </a:p>
          <a:p>
            <a:pPr lvl="1"/>
            <a:r>
              <a:rPr lang="nl-NL" dirty="0" smtClean="0"/>
              <a:t>Pennen A6 en A7 kunnen alleen voor </a:t>
            </a:r>
            <a:r>
              <a:rPr lang="nl-NL" i="1" dirty="0" smtClean="0"/>
              <a:t>analoog in </a:t>
            </a:r>
            <a:r>
              <a:rPr lang="nl-NL" dirty="0" smtClean="0"/>
              <a:t>gebruikt worden.</a:t>
            </a:r>
          </a:p>
          <a:p>
            <a:pPr lvl="1"/>
            <a:r>
              <a:rPr lang="nl-NL" dirty="0" smtClean="0"/>
              <a:t>Pennen 9 en 10 kunnen niet voor </a:t>
            </a:r>
            <a:r>
              <a:rPr lang="nl-NL" i="1" dirty="0" smtClean="0"/>
              <a:t>PWM</a:t>
            </a:r>
            <a:r>
              <a:rPr lang="nl-NL" dirty="0" smtClean="0"/>
              <a:t> gebruikt worden als enige andere pen is geconfigureerd voor een </a:t>
            </a:r>
            <a:r>
              <a:rPr lang="nl-NL" i="1" dirty="0" smtClean="0"/>
              <a:t>servo</a:t>
            </a:r>
            <a:r>
              <a:rPr lang="nl-NL" dirty="0" smtClean="0"/>
              <a:t> (zie later).</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22</a:t>
            </a:fld>
            <a:endParaRPr lang="nl-NL" dirty="0"/>
          </a:p>
        </p:txBody>
      </p:sp>
      <p:pic>
        <p:nvPicPr>
          <p:cNvPr id="3074" name="Picture 2" descr="\\NASHANSELMA2\weekendschool\screenshots\piandmore20170621.jpg"/>
          <p:cNvPicPr>
            <a:picLocks noChangeAspect="1" noChangeArrowheads="1"/>
          </p:cNvPicPr>
          <p:nvPr/>
        </p:nvPicPr>
        <p:blipFill>
          <a:blip r:embed="rId3" cstate="print"/>
          <a:srcRect/>
          <a:stretch>
            <a:fillRect/>
          </a:stretch>
        </p:blipFill>
        <p:spPr bwMode="auto">
          <a:xfrm>
            <a:off x="179512" y="1059583"/>
            <a:ext cx="4990555" cy="3600400"/>
          </a:xfrm>
          <a:prstGeom prst="rect">
            <a:avLst/>
          </a:prstGeom>
          <a:noFill/>
        </p:spPr>
      </p:pic>
      <p:cxnSp>
        <p:nvCxnSpPr>
          <p:cNvPr id="7" name="Rechte verbindingslijn met pijl 6"/>
          <p:cNvCxnSpPr/>
          <p:nvPr/>
        </p:nvCxnSpPr>
        <p:spPr>
          <a:xfrm flipH="1">
            <a:off x="3707904" y="2931790"/>
            <a:ext cx="1728192" cy="144016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Ovaal 7"/>
          <p:cNvSpPr/>
          <p:nvPr/>
        </p:nvSpPr>
        <p:spPr>
          <a:xfrm>
            <a:off x="0" y="1742714"/>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 name="Ovaal 8"/>
          <p:cNvSpPr/>
          <p:nvPr/>
        </p:nvSpPr>
        <p:spPr>
          <a:xfrm>
            <a:off x="0" y="1981618"/>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 name="Ovaal 9"/>
          <p:cNvSpPr/>
          <p:nvPr/>
        </p:nvSpPr>
        <p:spPr>
          <a:xfrm>
            <a:off x="0" y="3465430"/>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1" name="Ovaal 10"/>
          <p:cNvSpPr/>
          <p:nvPr/>
        </p:nvSpPr>
        <p:spPr>
          <a:xfrm>
            <a:off x="0" y="3658904"/>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Sla het config bestand op</a:t>
            </a:r>
            <a:endParaRPr lang="nl-NL" dirty="0"/>
          </a:p>
        </p:txBody>
      </p:sp>
      <p:sp>
        <p:nvSpPr>
          <p:cNvPr id="3" name="Tijdelijke aanduiding voor inhoud 2"/>
          <p:cNvSpPr>
            <a:spLocks noGrp="1"/>
          </p:cNvSpPr>
          <p:nvPr>
            <p:ph idx="1"/>
          </p:nvPr>
        </p:nvSpPr>
        <p:spPr/>
        <p:txBody>
          <a:bodyPr/>
          <a:lstStyle/>
          <a:p>
            <a:r>
              <a:rPr lang="nl-NL" dirty="0" smtClean="0"/>
              <a:t>Sla het config bestand op in de map </a:t>
            </a:r>
            <a:r>
              <a:rPr lang="nl-NL" i="1" dirty="0" smtClean="0"/>
              <a:t>PiAndMore</a:t>
            </a:r>
            <a:r>
              <a:rPr lang="nl-NL" dirty="0" smtClean="0"/>
              <a:t> op het bureaublad</a:t>
            </a:r>
          </a:p>
          <a:p>
            <a:r>
              <a:rPr lang="nl-NL" dirty="0" smtClean="0"/>
              <a:t>Noem het </a:t>
            </a:r>
            <a:r>
              <a:rPr lang="nl-NL" i="1" dirty="0" smtClean="0"/>
              <a:t>PiAndMore.xml</a:t>
            </a:r>
          </a:p>
          <a:p>
            <a:r>
              <a:rPr lang="nl-NL" b="1" dirty="0" smtClean="0"/>
              <a:t>Laat het tool open </a:t>
            </a:r>
            <a:r>
              <a:rPr lang="nl-NL" dirty="0" smtClean="0"/>
              <a:t>voor de volgende opgaven.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23</a:t>
            </a:fld>
            <a:endParaRPr lang="nl-NL"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nl-NL" dirty="0" smtClean="0"/>
              <a:t>Deel 5: Bedraden van het bord en test met het eerste config bestand</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24</a:t>
            </a:fld>
            <a:endParaRPr lang="nl-NL"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smtClean="0"/>
              <a:t>Leg het bord op deze manier voor</a:t>
            </a:r>
            <a:br>
              <a:rPr lang="nl-NL" dirty="0" smtClean="0"/>
            </a:br>
            <a:r>
              <a:rPr lang="nl-NL" dirty="0" smtClean="0"/>
              <a:t> je</a:t>
            </a:r>
            <a:endParaRPr lang="nl-NL" dirty="0"/>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25</a:t>
            </a:fld>
            <a:endParaRPr lang="nl-NL" dirty="0"/>
          </a:p>
        </p:txBody>
      </p:sp>
      <p:pic>
        <p:nvPicPr>
          <p:cNvPr id="8194" name="Picture 2" descr="C:\Users\M5810video\Pictures\Picasa\Exports\20170620\P1030893.JPG"/>
          <p:cNvPicPr>
            <a:picLocks noChangeAspect="1" noChangeArrowheads="1"/>
          </p:cNvPicPr>
          <p:nvPr/>
        </p:nvPicPr>
        <p:blipFill>
          <a:blip r:embed="rId3" cstate="print"/>
          <a:srcRect/>
          <a:stretch>
            <a:fillRect/>
          </a:stretch>
        </p:blipFill>
        <p:spPr bwMode="auto">
          <a:xfrm>
            <a:off x="1763688" y="771550"/>
            <a:ext cx="5202238" cy="3967162"/>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1200151"/>
          </a:xfrm>
        </p:spPr>
        <p:txBody>
          <a:bodyPr>
            <a:normAutofit fontScale="90000"/>
          </a:bodyPr>
          <a:lstStyle/>
          <a:p>
            <a:r>
              <a:rPr lang="nl-NL" dirty="0" smtClean="0"/>
              <a:t>Gebruik korte draden en gebruik de aangegeven gaten</a:t>
            </a:r>
            <a:endParaRPr lang="nl-NL" dirty="0"/>
          </a:p>
        </p:txBody>
      </p:sp>
      <p:sp>
        <p:nvSpPr>
          <p:cNvPr id="3" name="Tijdelijke aanduiding voor inhoud 2"/>
          <p:cNvSpPr>
            <a:spLocks noGrp="1"/>
          </p:cNvSpPr>
          <p:nvPr>
            <p:ph idx="1"/>
          </p:nvPr>
        </p:nvSpPr>
        <p:spPr/>
        <p:txBody>
          <a:bodyPr>
            <a:normAutofit fontScale="92500" lnSpcReduction="20000"/>
          </a:bodyPr>
          <a:lstStyle/>
          <a:p>
            <a:r>
              <a:rPr lang="nl-NL" dirty="0" smtClean="0"/>
              <a:t>Er is een stel korte draden (10 cm) en een stel lange (15 cm)</a:t>
            </a:r>
          </a:p>
          <a:p>
            <a:r>
              <a:rPr lang="nl-NL" dirty="0" smtClean="0"/>
              <a:t>Gebruik de kortste die passen</a:t>
            </a:r>
          </a:p>
          <a:p>
            <a:pPr lvl="1"/>
            <a:r>
              <a:rPr lang="nl-NL" dirty="0" smtClean="0"/>
              <a:t>Dat geeft minder een oerwoud aan draden</a:t>
            </a:r>
          </a:p>
          <a:p>
            <a:pPr lvl="1"/>
            <a:r>
              <a:rPr lang="nl-NL" dirty="0" smtClean="0"/>
              <a:t>En anders zou je wel eens te weinig lange draden kunnen hebben</a:t>
            </a:r>
          </a:p>
          <a:p>
            <a:r>
              <a:rPr lang="nl-NL" dirty="0" smtClean="0"/>
              <a:t>Let niet op kleuren van de draden.</a:t>
            </a:r>
          </a:p>
          <a:p>
            <a:pPr lvl="1"/>
            <a:r>
              <a:rPr lang="nl-NL" dirty="0" smtClean="0"/>
              <a:t>Helaas zijn er onvoldoende draden van juiste kleur om dat goed te kunnen krijgen.</a:t>
            </a:r>
          </a:p>
          <a:p>
            <a:r>
              <a:rPr lang="nl-NL" dirty="0" smtClean="0"/>
              <a:t>Je kunt in principe bouwen op verschillende plaatsen op het breadboard</a:t>
            </a:r>
          </a:p>
          <a:p>
            <a:pPr lvl="1"/>
            <a:r>
              <a:rPr lang="nl-NL" dirty="0" smtClean="0"/>
              <a:t>Echter, gebruik svp de aangegeven kolommen om te vermijden dat je te weinig ruimte hebt op het breadboard later in de les.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26</a:t>
            </a:fld>
            <a:endParaRPr lang="nl-NL"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M5810video\Documents\Weekendschool\Pi And More\PiAndMore WS - 0 - Start_bb.jpg"/>
          <p:cNvPicPr>
            <a:picLocks noChangeAspect="1" noChangeArrowheads="1"/>
          </p:cNvPicPr>
          <p:nvPr/>
        </p:nvPicPr>
        <p:blipFill>
          <a:blip r:embed="rId3" cstate="print"/>
          <a:srcRect/>
          <a:stretch>
            <a:fillRect/>
          </a:stretch>
        </p:blipFill>
        <p:spPr bwMode="auto">
          <a:xfrm>
            <a:off x="701496" y="1108329"/>
            <a:ext cx="3396590" cy="3365805"/>
          </a:xfrm>
          <a:prstGeom prst="rect">
            <a:avLst/>
          </a:prstGeom>
          <a:noFill/>
        </p:spPr>
      </p:pic>
      <p:sp>
        <p:nvSpPr>
          <p:cNvPr id="15" name="Rechthoek 14"/>
          <p:cNvSpPr/>
          <p:nvPr/>
        </p:nvSpPr>
        <p:spPr>
          <a:xfrm>
            <a:off x="4086168" y="1059582"/>
            <a:ext cx="720080" cy="3456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 name="Titel 1"/>
          <p:cNvSpPr>
            <a:spLocks noGrp="1"/>
          </p:cNvSpPr>
          <p:nvPr>
            <p:ph type="title"/>
          </p:nvPr>
        </p:nvSpPr>
        <p:spPr/>
        <p:txBody>
          <a:bodyPr/>
          <a:lstStyle/>
          <a:p>
            <a:r>
              <a:rPr lang="nl-NL" dirty="0" smtClean="0"/>
              <a:t>Sluit de voedingsdraden aan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27</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14" name="PIJL-OMHOOG 13"/>
          <p:cNvSpPr/>
          <p:nvPr/>
        </p:nvSpPr>
        <p:spPr>
          <a:xfrm>
            <a:off x="5436096" y="4515966"/>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6" name="PIJL-OMHOOG 15"/>
          <p:cNvSpPr/>
          <p:nvPr/>
        </p:nvSpPr>
        <p:spPr>
          <a:xfrm rot="10800000">
            <a:off x="4572000" y="1707654"/>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M5810video\Documents\Weekendschool\Pi And More\PiAndMore WS - 1 - Red LED and button_bb.jpg"/>
          <p:cNvPicPr>
            <a:picLocks noChangeAspect="1" noChangeArrowheads="1"/>
          </p:cNvPicPr>
          <p:nvPr/>
        </p:nvPicPr>
        <p:blipFill>
          <a:blip r:embed="rId3" cstate="print"/>
          <a:srcRect/>
          <a:stretch>
            <a:fillRect/>
          </a:stretch>
        </p:blipFill>
        <p:spPr bwMode="auto">
          <a:xfrm>
            <a:off x="0" y="1101710"/>
            <a:ext cx="5223154" cy="3529990"/>
          </a:xfrm>
          <a:prstGeom prst="rect">
            <a:avLst/>
          </a:prstGeom>
          <a:noFill/>
        </p:spPr>
      </p:pic>
      <p:sp>
        <p:nvSpPr>
          <p:cNvPr id="2" name="Titel 1"/>
          <p:cNvSpPr>
            <a:spLocks noGrp="1"/>
          </p:cNvSpPr>
          <p:nvPr>
            <p:ph type="title"/>
          </p:nvPr>
        </p:nvSpPr>
        <p:spPr/>
        <p:txBody>
          <a:bodyPr>
            <a:normAutofit fontScale="90000"/>
          </a:bodyPr>
          <a:lstStyle/>
          <a:p>
            <a:r>
              <a:rPr lang="nl-NL" dirty="0" smtClean="0"/>
              <a:t>Sluit de rode LED en de drukknop aan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28</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14" name="PIJL-OMHOOG 13"/>
          <p:cNvSpPr/>
          <p:nvPr/>
        </p:nvSpPr>
        <p:spPr>
          <a:xfrm>
            <a:off x="2915816"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5" name="PIJL-OMHOOG 14"/>
          <p:cNvSpPr/>
          <p:nvPr/>
        </p:nvSpPr>
        <p:spPr>
          <a:xfrm rot="10800000">
            <a:off x="3563888" y="1707654"/>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6" name="PIJL-OMHOOG 15"/>
          <p:cNvSpPr/>
          <p:nvPr/>
        </p:nvSpPr>
        <p:spPr>
          <a:xfrm rot="10800000">
            <a:off x="6228184"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7" name="PIJL-OMHOOG 16"/>
          <p:cNvSpPr/>
          <p:nvPr/>
        </p:nvSpPr>
        <p:spPr>
          <a:xfrm rot="10800000">
            <a:off x="6660232"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8" name="Afbeelding 17" descr="C:\Users\M5810video\Pictures\Picasa\Exports\20170307\3-P1020722.JPG"/>
          <p:cNvPicPr/>
          <p:nvPr/>
        </p:nvPicPr>
        <p:blipFill>
          <a:blip r:embed="rId6" cstate="print"/>
          <a:srcRect/>
          <a:stretch>
            <a:fillRect/>
          </a:stretch>
        </p:blipFill>
        <p:spPr bwMode="auto">
          <a:xfrm flipH="1">
            <a:off x="395536" y="843558"/>
            <a:ext cx="590435" cy="1872208"/>
          </a:xfrm>
          <a:prstGeom prst="rect">
            <a:avLst/>
          </a:prstGeom>
          <a:noFill/>
          <a:ln w="9525">
            <a:noFill/>
            <a:miter lim="800000"/>
            <a:headEnd/>
            <a:tailEnd/>
          </a:ln>
        </p:spPr>
      </p:pic>
      <p:sp>
        <p:nvSpPr>
          <p:cNvPr id="23" name="Vrije vorm 22"/>
          <p:cNvSpPr/>
          <p:nvPr/>
        </p:nvSpPr>
        <p:spPr>
          <a:xfrm>
            <a:off x="827584" y="2308199"/>
            <a:ext cx="2593460" cy="1327004"/>
          </a:xfrm>
          <a:custGeom>
            <a:avLst/>
            <a:gdLst>
              <a:gd name="connsiteX0" fmla="*/ 0 w 2568527"/>
              <a:gd name="connsiteY0" fmla="*/ 242667 h 1241473"/>
              <a:gd name="connsiteX1" fmla="*/ 759656 w 2568527"/>
              <a:gd name="connsiteY1" fmla="*/ 31652 h 1241473"/>
              <a:gd name="connsiteX2" fmla="*/ 1688123 w 2568527"/>
              <a:gd name="connsiteY2" fmla="*/ 52753 h 1241473"/>
              <a:gd name="connsiteX3" fmla="*/ 2335237 w 2568527"/>
              <a:gd name="connsiteY3" fmla="*/ 291904 h 1241473"/>
              <a:gd name="connsiteX4" fmla="*/ 2504050 w 2568527"/>
              <a:gd name="connsiteY4" fmla="*/ 629528 h 1241473"/>
              <a:gd name="connsiteX5" fmla="*/ 2539219 w 2568527"/>
              <a:gd name="connsiteY5" fmla="*/ 974187 h 1241473"/>
              <a:gd name="connsiteX6" fmla="*/ 2328203 w 2568527"/>
              <a:gd name="connsiteY6" fmla="*/ 1241473 h 1241473"/>
              <a:gd name="connsiteX0" fmla="*/ 0 w 2567313"/>
              <a:gd name="connsiteY0" fmla="*/ 242667 h 1241473"/>
              <a:gd name="connsiteX1" fmla="*/ 759656 w 2567313"/>
              <a:gd name="connsiteY1" fmla="*/ 31652 h 1241473"/>
              <a:gd name="connsiteX2" fmla="*/ 1688123 w 2567313"/>
              <a:gd name="connsiteY2" fmla="*/ 52753 h 1241473"/>
              <a:gd name="connsiteX3" fmla="*/ 2335237 w 2567313"/>
              <a:gd name="connsiteY3" fmla="*/ 291904 h 1241473"/>
              <a:gd name="connsiteX4" fmla="*/ 2496769 w 2567313"/>
              <a:gd name="connsiteY4" fmla="*/ 636908 h 1241473"/>
              <a:gd name="connsiteX5" fmla="*/ 2539219 w 2567313"/>
              <a:gd name="connsiteY5" fmla="*/ 974187 h 1241473"/>
              <a:gd name="connsiteX6" fmla="*/ 2328203 w 2567313"/>
              <a:gd name="connsiteY6" fmla="*/ 1241473 h 1241473"/>
              <a:gd name="connsiteX0" fmla="*/ 0 w 2540391"/>
              <a:gd name="connsiteY0" fmla="*/ 242667 h 1241473"/>
              <a:gd name="connsiteX1" fmla="*/ 759656 w 2540391"/>
              <a:gd name="connsiteY1" fmla="*/ 31652 h 1241473"/>
              <a:gd name="connsiteX2" fmla="*/ 1688123 w 2540391"/>
              <a:gd name="connsiteY2" fmla="*/ 52753 h 1241473"/>
              <a:gd name="connsiteX3" fmla="*/ 2335237 w 2540391"/>
              <a:gd name="connsiteY3" fmla="*/ 291904 h 1241473"/>
              <a:gd name="connsiteX4" fmla="*/ 2539219 w 2540391"/>
              <a:gd name="connsiteY4" fmla="*/ 974187 h 1241473"/>
              <a:gd name="connsiteX5" fmla="*/ 2328203 w 2540391"/>
              <a:gd name="connsiteY5" fmla="*/ 1241473 h 124147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328203 w 2569949"/>
              <a:gd name="connsiteY5" fmla="*/ 1241473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328203 w 2569949"/>
              <a:gd name="connsiteY5" fmla="*/ 1241473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280745 w 2569949"/>
              <a:gd name="connsiteY5" fmla="*/ 1284980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280745 w 2569949"/>
              <a:gd name="connsiteY5" fmla="*/ 1284980 h 1313733"/>
              <a:gd name="connsiteX0" fmla="*/ 0 w 2593460"/>
              <a:gd name="connsiteY0" fmla="*/ 335559 h 1327004"/>
              <a:gd name="connsiteX1" fmla="*/ 783167 w 2593460"/>
              <a:gd name="connsiteY1" fmla="*/ 44923 h 1327004"/>
              <a:gd name="connsiteX2" fmla="*/ 1711634 w 2593460"/>
              <a:gd name="connsiteY2" fmla="*/ 66024 h 1327004"/>
              <a:gd name="connsiteX3" fmla="*/ 2358748 w 2593460"/>
              <a:gd name="connsiteY3" fmla="*/ 305175 h 1327004"/>
              <a:gd name="connsiteX4" fmla="*/ 2592288 w 2593460"/>
              <a:gd name="connsiteY4" fmla="*/ 1226243 h 1327004"/>
              <a:gd name="connsiteX5" fmla="*/ 2304256 w 2593460"/>
              <a:gd name="connsiteY5" fmla="*/ 1298251 h 132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3460" h="1327004">
                <a:moveTo>
                  <a:pt x="0" y="335559"/>
                </a:moveTo>
                <a:cubicBezTo>
                  <a:pt x="239151" y="245877"/>
                  <a:pt x="497895" y="89846"/>
                  <a:pt x="783167" y="44923"/>
                </a:cubicBezTo>
                <a:cubicBezTo>
                  <a:pt x="1068439" y="0"/>
                  <a:pt x="1449037" y="22649"/>
                  <a:pt x="1711634" y="66024"/>
                </a:cubicBezTo>
                <a:cubicBezTo>
                  <a:pt x="1974231" y="109399"/>
                  <a:pt x="2211972" y="111805"/>
                  <a:pt x="2358748" y="305175"/>
                </a:cubicBezTo>
                <a:cubicBezTo>
                  <a:pt x="2505524" y="498545"/>
                  <a:pt x="2593460" y="1067982"/>
                  <a:pt x="2592288" y="1226243"/>
                </a:cubicBezTo>
                <a:cubicBezTo>
                  <a:pt x="2564194" y="1327004"/>
                  <a:pt x="2418128" y="1316112"/>
                  <a:pt x="2304256" y="1298251"/>
                </a:cubicBezTo>
              </a:path>
            </a:pathLst>
          </a:cu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24" name="Vrije vorm 23"/>
          <p:cNvSpPr/>
          <p:nvPr/>
        </p:nvSpPr>
        <p:spPr>
          <a:xfrm>
            <a:off x="600222" y="2546252"/>
            <a:ext cx="2403230" cy="1055077"/>
          </a:xfrm>
          <a:custGeom>
            <a:avLst/>
            <a:gdLst>
              <a:gd name="connsiteX0" fmla="*/ 11723 w 2403230"/>
              <a:gd name="connsiteY0" fmla="*/ 0 h 1055077"/>
              <a:gd name="connsiteX1" fmla="*/ 124264 w 2403230"/>
              <a:gd name="connsiteY1" fmla="*/ 457200 h 1055077"/>
              <a:gd name="connsiteX2" fmla="*/ 757310 w 2403230"/>
              <a:gd name="connsiteY2" fmla="*/ 801859 h 1055077"/>
              <a:gd name="connsiteX3" fmla="*/ 2403230 w 2403230"/>
              <a:gd name="connsiteY3" fmla="*/ 1055077 h 1055077"/>
            </a:gdLst>
            <a:ahLst/>
            <a:cxnLst>
              <a:cxn ang="0">
                <a:pos x="connsiteX0" y="connsiteY0"/>
              </a:cxn>
              <a:cxn ang="0">
                <a:pos x="connsiteX1" y="connsiteY1"/>
              </a:cxn>
              <a:cxn ang="0">
                <a:pos x="connsiteX2" y="connsiteY2"/>
              </a:cxn>
              <a:cxn ang="0">
                <a:pos x="connsiteX3" y="connsiteY3"/>
              </a:cxn>
            </a:cxnLst>
            <a:rect l="l" t="t" r="r" b="b"/>
            <a:pathLst>
              <a:path w="2403230" h="1055077">
                <a:moveTo>
                  <a:pt x="11723" y="0"/>
                </a:moveTo>
                <a:cubicBezTo>
                  <a:pt x="5861" y="161778"/>
                  <a:pt x="0" y="323557"/>
                  <a:pt x="124264" y="457200"/>
                </a:cubicBezTo>
                <a:cubicBezTo>
                  <a:pt x="248528" y="590843"/>
                  <a:pt x="377482" y="702213"/>
                  <a:pt x="757310" y="801859"/>
                </a:cubicBezTo>
                <a:cubicBezTo>
                  <a:pt x="1137138" y="901505"/>
                  <a:pt x="1770184" y="978291"/>
                  <a:pt x="2403230" y="1055077"/>
                </a:cubicBezTo>
              </a:path>
            </a:pathLst>
          </a:cu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25" name="Tekstvak 24"/>
          <p:cNvSpPr txBox="1"/>
          <p:nvPr/>
        </p:nvSpPr>
        <p:spPr>
          <a:xfrm>
            <a:off x="1292581" y="2507771"/>
            <a:ext cx="1690596" cy="253916"/>
          </a:xfrm>
          <a:prstGeom prst="rect">
            <a:avLst/>
          </a:prstGeom>
          <a:solidFill>
            <a:schemeClr val="bg1">
              <a:alpha val="80000"/>
            </a:schemeClr>
          </a:solidFill>
          <a:ln>
            <a:solidFill>
              <a:srgbClr val="FF0000"/>
            </a:solidFill>
          </a:ln>
        </p:spPr>
        <p:txBody>
          <a:bodyPr wrap="square" rtlCol="0">
            <a:spAutoFit/>
          </a:bodyPr>
          <a:lstStyle/>
          <a:p>
            <a:pPr algn="ctr"/>
            <a:r>
              <a:rPr lang="nl-NL" sz="1050" dirty="0" smtClean="0"/>
              <a:t>Lange draad = plus (+) kant</a:t>
            </a:r>
            <a:endParaRPr lang="nl-NL" sz="1050" dirty="0"/>
          </a:p>
        </p:txBody>
      </p:sp>
      <p:sp>
        <p:nvSpPr>
          <p:cNvPr id="26" name="Tekstvak 25"/>
          <p:cNvSpPr txBox="1"/>
          <p:nvPr/>
        </p:nvSpPr>
        <p:spPr>
          <a:xfrm rot="721795">
            <a:off x="1121258" y="3130817"/>
            <a:ext cx="1812160" cy="253916"/>
          </a:xfrm>
          <a:prstGeom prst="rect">
            <a:avLst/>
          </a:prstGeom>
          <a:solidFill>
            <a:schemeClr val="bg1">
              <a:alpha val="80000"/>
            </a:schemeClr>
          </a:solidFill>
          <a:ln>
            <a:solidFill>
              <a:srgbClr val="FF0000"/>
            </a:solidFill>
          </a:ln>
        </p:spPr>
        <p:txBody>
          <a:bodyPr wrap="square" rtlCol="0">
            <a:spAutoFit/>
          </a:bodyPr>
          <a:lstStyle/>
          <a:p>
            <a:pPr algn="ctr"/>
            <a:r>
              <a:rPr lang="nl-NL" sz="1050" dirty="0" smtClean="0"/>
              <a:t>Korte draad = minus (-) kant</a:t>
            </a:r>
            <a:endParaRPr lang="nl-NL" sz="10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131590"/>
          </a:xfrm>
        </p:spPr>
        <p:txBody>
          <a:bodyPr>
            <a:normAutofit fontScale="90000"/>
          </a:bodyPr>
          <a:lstStyle/>
          <a:p>
            <a:r>
              <a:rPr lang="nl-NL" dirty="0" smtClean="0"/>
              <a:t>Waarom een weerstand in serie met de LED?</a:t>
            </a:r>
            <a:endParaRPr lang="nl-NL" dirty="0"/>
          </a:p>
        </p:txBody>
      </p:sp>
      <p:sp>
        <p:nvSpPr>
          <p:cNvPr id="4" name="Rechthoek 3"/>
          <p:cNvSpPr/>
          <p:nvPr/>
        </p:nvSpPr>
        <p:spPr>
          <a:xfrm>
            <a:off x="1403648" y="1923678"/>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Arduino</a:t>
            </a:r>
            <a:endParaRPr lang="nl-NL" dirty="0"/>
          </a:p>
        </p:txBody>
      </p:sp>
      <p:sp>
        <p:nvSpPr>
          <p:cNvPr id="5" name="Rechthoek 4"/>
          <p:cNvSpPr/>
          <p:nvPr/>
        </p:nvSpPr>
        <p:spPr>
          <a:xfrm rot="5400000">
            <a:off x="3491880" y="3651870"/>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cxnSp>
        <p:nvCxnSpPr>
          <p:cNvPr id="8" name="Rechte verbindingslijn 7"/>
          <p:cNvCxnSpPr/>
          <p:nvPr/>
        </p:nvCxnSpPr>
        <p:spPr>
          <a:xfrm>
            <a:off x="611560" y="4155926"/>
            <a:ext cx="475252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611560" y="1707654"/>
            <a:ext cx="468052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563638"/>
            <a:ext cx="843436" cy="369332"/>
          </a:xfrm>
          <a:prstGeom prst="rect">
            <a:avLst/>
          </a:prstGeom>
          <a:noFill/>
        </p:spPr>
        <p:txBody>
          <a:bodyPr wrap="none" rtlCol="0">
            <a:spAutoFit/>
          </a:bodyPr>
          <a:lstStyle/>
          <a:p>
            <a:r>
              <a:rPr lang="nl-NL" dirty="0" smtClean="0"/>
              <a:t>+5 Volt</a:t>
            </a:r>
            <a:endParaRPr lang="nl-NL" dirty="0"/>
          </a:p>
        </p:txBody>
      </p:sp>
      <p:sp>
        <p:nvSpPr>
          <p:cNvPr id="11" name="Tekstvak 10"/>
          <p:cNvSpPr txBox="1"/>
          <p:nvPr/>
        </p:nvSpPr>
        <p:spPr>
          <a:xfrm>
            <a:off x="5396925" y="4021472"/>
            <a:ext cx="728020" cy="369332"/>
          </a:xfrm>
          <a:prstGeom prst="rect">
            <a:avLst/>
          </a:prstGeom>
          <a:noFill/>
        </p:spPr>
        <p:txBody>
          <a:bodyPr wrap="none" rtlCol="0">
            <a:spAutoFit/>
          </a:bodyPr>
          <a:lstStyle/>
          <a:p>
            <a:r>
              <a:rPr lang="nl-NL" dirty="0" smtClean="0"/>
              <a:t>0 Volt</a:t>
            </a:r>
            <a:endParaRPr lang="nl-NL" dirty="0"/>
          </a:p>
        </p:txBody>
      </p:sp>
      <p:cxnSp>
        <p:nvCxnSpPr>
          <p:cNvPr id="15" name="Vorm 14"/>
          <p:cNvCxnSpPr>
            <a:stCxn id="32" idx="2"/>
            <a:endCxn id="30" idx="3"/>
          </p:cNvCxnSpPr>
          <p:nvPr/>
        </p:nvCxnSpPr>
        <p:spPr>
          <a:xfrm rot="16200000" flipH="1">
            <a:off x="2496619" y="1861890"/>
            <a:ext cx="566772" cy="1861060"/>
          </a:xfrm>
          <a:prstGeom prst="bentConnector3">
            <a:avLst>
              <a:gd name="adj1" fmla="val 19270"/>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a:stCxn id="5" idx="1"/>
          </p:cNvCxnSpPr>
          <p:nvPr/>
        </p:nvCxnSpPr>
        <p:spPr>
          <a:xfrm flipV="1">
            <a:off x="3707904" y="32918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stCxn id="5" idx="3"/>
          </p:cNvCxnSpPr>
          <p:nvPr/>
        </p:nvCxnSpPr>
        <p:spPr>
          <a:xfrm>
            <a:off x="3707904" y="3939902"/>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9" name="Tekstvak 28"/>
          <p:cNvSpPr txBox="1"/>
          <p:nvPr/>
        </p:nvSpPr>
        <p:spPr>
          <a:xfrm>
            <a:off x="3851920" y="3435846"/>
            <a:ext cx="2448272" cy="646331"/>
          </a:xfrm>
          <a:prstGeom prst="rect">
            <a:avLst/>
          </a:prstGeom>
          <a:noFill/>
        </p:spPr>
        <p:txBody>
          <a:bodyPr wrap="square" rtlCol="0">
            <a:spAutoFit/>
          </a:bodyPr>
          <a:lstStyle/>
          <a:p>
            <a:r>
              <a:rPr lang="nl-NL" dirty="0" smtClean="0"/>
              <a:t>180 Ohm weerstand (de dikke in de doos)</a:t>
            </a:r>
            <a:endParaRPr lang="nl-NL" dirty="0"/>
          </a:p>
        </p:txBody>
      </p:sp>
      <p:sp>
        <p:nvSpPr>
          <p:cNvPr id="32" name="Tekstvak 31"/>
          <p:cNvSpPr txBox="1"/>
          <p:nvPr/>
        </p:nvSpPr>
        <p:spPr>
          <a:xfrm>
            <a:off x="1575222" y="2139702"/>
            <a:ext cx="548506" cy="369332"/>
          </a:xfrm>
          <a:prstGeom prst="rect">
            <a:avLst/>
          </a:prstGeom>
          <a:solidFill>
            <a:srgbClr val="FFFF00"/>
          </a:solidFill>
          <a:ln w="19050">
            <a:solidFill>
              <a:schemeClr val="tx1"/>
            </a:solidFill>
          </a:ln>
        </p:spPr>
        <p:txBody>
          <a:bodyPr wrap="square" rtlCol="0">
            <a:spAutoFit/>
          </a:bodyPr>
          <a:lstStyle/>
          <a:p>
            <a:r>
              <a:rPr lang="nl-NL" sz="900" dirty="0" smtClean="0"/>
              <a:t>Digitale output</a:t>
            </a:r>
            <a:endParaRPr lang="nl-NL" sz="900" dirty="0"/>
          </a:p>
        </p:txBody>
      </p:sp>
      <p:sp>
        <p:nvSpPr>
          <p:cNvPr id="23" name="Lijntoelichting 1 22"/>
          <p:cNvSpPr/>
          <p:nvPr/>
        </p:nvSpPr>
        <p:spPr>
          <a:xfrm>
            <a:off x="6516216" y="2139702"/>
            <a:ext cx="2520280" cy="1728192"/>
          </a:xfrm>
          <a:prstGeom prst="borderCallout1">
            <a:avLst>
              <a:gd name="adj1" fmla="val 35673"/>
              <a:gd name="adj2" fmla="val -2454"/>
              <a:gd name="adj3" fmla="val 79243"/>
              <a:gd name="adj4" fmla="val -1047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Deze weerstand is om de stroom door de diode (de LED) te beperken (anders blaas je de LED en/of de Arduino op).</a:t>
            </a:r>
            <a:endParaRPr lang="nl-NL" dirty="0"/>
          </a:p>
        </p:txBody>
      </p:sp>
      <p:sp>
        <p:nvSpPr>
          <p:cNvPr id="25" name="Tijdelijke aanduiding voor dianummer 24"/>
          <p:cNvSpPr>
            <a:spLocks noGrp="1"/>
          </p:cNvSpPr>
          <p:nvPr>
            <p:ph type="sldNum" sz="quarter" idx="12"/>
          </p:nvPr>
        </p:nvSpPr>
        <p:spPr/>
        <p:txBody>
          <a:bodyPr/>
          <a:lstStyle/>
          <a:p>
            <a:fld id="{6802DAD7-DC19-4A9E-93C3-E71314786426}" type="slidenum">
              <a:rPr lang="nl-NL" smtClean="0"/>
              <a:pPr/>
              <a:t>29</a:t>
            </a:fld>
            <a:endParaRPr lang="nl-NL" dirty="0"/>
          </a:p>
        </p:txBody>
      </p:sp>
      <p:sp>
        <p:nvSpPr>
          <p:cNvPr id="30" name="Gelijkbenige driehoek 29"/>
          <p:cNvSpPr/>
          <p:nvPr/>
        </p:nvSpPr>
        <p:spPr>
          <a:xfrm rot="10800000">
            <a:off x="3602523" y="3075806"/>
            <a:ext cx="216024" cy="216024"/>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cxnSp>
        <p:nvCxnSpPr>
          <p:cNvPr id="35" name="Rechte verbindingslijn 34"/>
          <p:cNvCxnSpPr/>
          <p:nvPr/>
        </p:nvCxnSpPr>
        <p:spPr>
          <a:xfrm>
            <a:off x="3602523" y="3291830"/>
            <a:ext cx="2160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9" name="Vorm 38"/>
          <p:cNvCxnSpPr>
            <a:endCxn id="4" idx="0"/>
          </p:cNvCxnSpPr>
          <p:nvPr/>
        </p:nvCxnSpPr>
        <p:spPr>
          <a:xfrm rot="10800000" flipV="1">
            <a:off x="2076872" y="1707654"/>
            <a:ext cx="262880" cy="216024"/>
          </a:xfrm>
          <a:prstGeom prst="bentConnector2">
            <a:avLst/>
          </a:prstGeom>
          <a:ln w="25400"/>
        </p:spPr>
        <p:style>
          <a:lnRef idx="1">
            <a:schemeClr val="accent1"/>
          </a:lnRef>
          <a:fillRef idx="0">
            <a:schemeClr val="accent1"/>
          </a:fillRef>
          <a:effectRef idx="0">
            <a:schemeClr val="accent1"/>
          </a:effectRef>
          <a:fontRef idx="minor">
            <a:schemeClr val="tx1"/>
          </a:fontRef>
        </p:style>
      </p:cxnSp>
      <p:cxnSp>
        <p:nvCxnSpPr>
          <p:cNvPr id="45" name="Vorm 44"/>
          <p:cNvCxnSpPr>
            <a:endCxn id="4" idx="2"/>
          </p:cNvCxnSpPr>
          <p:nvPr/>
        </p:nvCxnSpPr>
        <p:spPr>
          <a:xfrm rot="16200000" flipV="1">
            <a:off x="1884276" y="3916474"/>
            <a:ext cx="432048" cy="46856"/>
          </a:xfrm>
          <a:prstGeom prst="bentConnector3">
            <a:avLst>
              <a:gd name="adj1" fmla="val 2306"/>
            </a:avLst>
          </a:prstGeom>
          <a:ln w="25400"/>
        </p:spPr>
        <p:style>
          <a:lnRef idx="1">
            <a:schemeClr val="accent1"/>
          </a:lnRef>
          <a:fillRef idx="0">
            <a:schemeClr val="accent1"/>
          </a:fillRef>
          <a:effectRef idx="0">
            <a:schemeClr val="accent1"/>
          </a:effectRef>
          <a:fontRef idx="minor">
            <a:schemeClr val="tx1"/>
          </a:fontRef>
        </p:style>
      </p:cxnSp>
      <p:cxnSp>
        <p:nvCxnSpPr>
          <p:cNvPr id="55" name="Rechte verbindingslijn met pijl 54"/>
          <p:cNvCxnSpPr/>
          <p:nvPr/>
        </p:nvCxnSpPr>
        <p:spPr>
          <a:xfrm>
            <a:off x="3851920" y="3147814"/>
            <a:ext cx="144016" cy="72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Rechte verbindingslijn met pijl 55"/>
          <p:cNvCxnSpPr/>
          <p:nvPr/>
        </p:nvCxnSpPr>
        <p:spPr>
          <a:xfrm>
            <a:off x="3779912" y="3219822"/>
            <a:ext cx="144016" cy="72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7" name="Lijntoelichting 1 56"/>
          <p:cNvSpPr/>
          <p:nvPr/>
        </p:nvSpPr>
        <p:spPr>
          <a:xfrm>
            <a:off x="4788024" y="2139702"/>
            <a:ext cx="1080120" cy="432048"/>
          </a:xfrm>
          <a:prstGeom prst="borderCallout1">
            <a:avLst>
              <a:gd name="adj1" fmla="val 7727"/>
              <a:gd name="adj2" fmla="val -3732"/>
              <a:gd name="adj3" fmla="val 199596"/>
              <a:gd name="adj4" fmla="val -857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De LED</a:t>
            </a:r>
            <a:endParaRPr lang="nl-NL" dirty="0"/>
          </a:p>
        </p:txBody>
      </p:sp>
      <p:sp>
        <p:nvSpPr>
          <p:cNvPr id="58" name="Tekstvak 57"/>
          <p:cNvSpPr txBox="1"/>
          <p:nvPr/>
        </p:nvSpPr>
        <p:spPr>
          <a:xfrm>
            <a:off x="3419872" y="2778482"/>
            <a:ext cx="504056" cy="369332"/>
          </a:xfrm>
          <a:prstGeom prst="rect">
            <a:avLst/>
          </a:prstGeom>
          <a:noFill/>
        </p:spPr>
        <p:txBody>
          <a:bodyPr wrap="square" rtlCol="0">
            <a:spAutoFit/>
          </a:bodyPr>
          <a:lstStyle/>
          <a:p>
            <a:r>
              <a:rPr lang="nl-NL" dirty="0" smtClean="0"/>
              <a:t>+</a:t>
            </a:r>
            <a:endParaRPr lang="nl-NL" dirty="0"/>
          </a:p>
        </p:txBody>
      </p:sp>
      <p:sp>
        <p:nvSpPr>
          <p:cNvPr id="59" name="Tekstvak 58"/>
          <p:cNvSpPr txBox="1"/>
          <p:nvPr/>
        </p:nvSpPr>
        <p:spPr>
          <a:xfrm>
            <a:off x="3419872" y="3147814"/>
            <a:ext cx="504056" cy="369332"/>
          </a:xfrm>
          <a:prstGeom prst="rect">
            <a:avLst/>
          </a:prstGeom>
          <a:noFill/>
        </p:spPr>
        <p:txBody>
          <a:bodyPr wrap="square" rtlCol="0">
            <a:spAutoFit/>
          </a:bodyPr>
          <a:lstStyle/>
          <a:p>
            <a:r>
              <a:rPr lang="nl-NL" dirty="0" smtClean="0"/>
              <a:t>-</a:t>
            </a:r>
            <a:endParaRPr lang="nl-NL"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smtClean="0"/>
              <a:t>Als de presentatie een puinhoop is …</a:t>
            </a:r>
            <a:endParaRPr lang="nl-NL" dirty="0"/>
          </a:p>
        </p:txBody>
      </p:sp>
      <p:sp>
        <p:nvSpPr>
          <p:cNvPr id="3" name="Tijdelijke aanduiding voor inhoud 2"/>
          <p:cNvSpPr>
            <a:spLocks noGrp="1"/>
          </p:cNvSpPr>
          <p:nvPr>
            <p:ph idx="1"/>
          </p:nvPr>
        </p:nvSpPr>
        <p:spPr/>
        <p:txBody>
          <a:bodyPr/>
          <a:lstStyle/>
          <a:p>
            <a:r>
              <a:rPr lang="nl-NL" dirty="0" smtClean="0"/>
              <a:t>Je moet het Calibri font op je Raspberry Pi hebben (is standard op Windows maar niet op Raspberry Pi).</a:t>
            </a:r>
          </a:p>
          <a:p>
            <a:r>
              <a:rPr lang="nl-NL" dirty="0" smtClean="0"/>
              <a:t>Of zorg dat font te krijgen en installer het, of …</a:t>
            </a:r>
          </a:p>
          <a:p>
            <a:r>
              <a:rPr lang="nl-NL" dirty="0" smtClean="0"/>
              <a:t>… kijk naar de PDF versie van de presentatie </a:t>
            </a:r>
          </a:p>
          <a:p>
            <a:pPr lvl="1"/>
            <a:r>
              <a:rPr lang="nl-NL" dirty="0" smtClean="0"/>
              <a:t>Maar daaruit kun je niet kopieren en plakken.</a:t>
            </a:r>
          </a:p>
          <a:p>
            <a:pPr lvl="1"/>
            <a:r>
              <a:rPr lang="nl-NL" dirty="0" smtClean="0"/>
              <a:t>Daarom is er een bestand </a:t>
            </a:r>
            <a:r>
              <a:rPr lang="nl-NL" i="1" dirty="0" smtClean="0"/>
              <a:t>ForCopyPaste.txt</a:t>
            </a:r>
            <a:r>
              <a:rPr lang="nl-NL" dirty="0" smtClean="0"/>
              <a:t> in de map die alles bevat wat je in deze les moet kopieren en plakken in deze les.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a:t>
            </a:fld>
            <a:endParaRPr lang="nl-NL"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nl-NL" dirty="0" smtClean="0"/>
              <a:t>Wat moet Arduino krijgen op een Digitale Input pen?</a:t>
            </a:r>
            <a:endParaRPr lang="nl-NL" dirty="0"/>
          </a:p>
        </p:txBody>
      </p:sp>
      <p:sp>
        <p:nvSpPr>
          <p:cNvPr id="3" name="Tijdelijke aanduiding voor inhoud 2"/>
          <p:cNvSpPr>
            <a:spLocks noGrp="1"/>
          </p:cNvSpPr>
          <p:nvPr>
            <p:ph idx="1"/>
          </p:nvPr>
        </p:nvSpPr>
        <p:spPr/>
        <p:txBody>
          <a:bodyPr>
            <a:normAutofit fontScale="92500" lnSpcReduction="10000"/>
          </a:bodyPr>
          <a:lstStyle/>
          <a:p>
            <a:r>
              <a:rPr lang="nl-NL" dirty="0" smtClean="0"/>
              <a:t>Een digitale input pin van Arduino moet een van deze input waarden krijgen:</a:t>
            </a:r>
          </a:p>
          <a:p>
            <a:pPr lvl="1"/>
            <a:r>
              <a:rPr lang="nl-NL" dirty="0" smtClean="0"/>
              <a:t>0 volt input (om precies te zijn: 0 tot 1.5 volt wordt gezien als een LOW (= LAAG) input signaal</a:t>
            </a:r>
            <a:r>
              <a:rPr lang="nl-NL" dirty="0"/>
              <a:t>)</a:t>
            </a:r>
            <a:endParaRPr lang="nl-NL" dirty="0" smtClean="0"/>
          </a:p>
          <a:p>
            <a:pPr lvl="1"/>
            <a:r>
              <a:rPr lang="nl-NL" dirty="0" smtClean="0"/>
              <a:t>5 volt input (om precies te zijn: 2.5 volt tot 5 volt wordt gezien als een HIGH (=HOOG) input signaal)</a:t>
            </a:r>
          </a:p>
          <a:p>
            <a:r>
              <a:rPr lang="nl-NL" dirty="0" smtClean="0"/>
              <a:t>Als de Arduino iets krijgt tussen 1.5 volt en 2.5 volt is de interpretatie van het signaal niet stabiel (kan LOW of HIGH zijn).</a:t>
            </a:r>
          </a:p>
          <a:p>
            <a:r>
              <a:rPr lang="nl-NL" dirty="0"/>
              <a:t>Als de Arduino geen </a:t>
            </a:r>
            <a:r>
              <a:rPr lang="nl-NL" dirty="0" smtClean="0"/>
              <a:t>enkel signaal krijgt dan is het signaal niet stabiel (kan LOW of HIGH zijn).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30</a:t>
            </a:fld>
            <a:endParaRPr lang="nl-NL"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fontScale="90000"/>
          </a:bodyPr>
          <a:lstStyle/>
          <a:p>
            <a:r>
              <a:rPr lang="nl-NL" dirty="0" smtClean="0"/>
              <a:t>Het maken van een LOW (= laag) signaal</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Arduino</a:t>
            </a:r>
            <a:endParaRPr lang="nl-NL" dirty="0"/>
          </a:p>
        </p:txBody>
      </p:sp>
      <p:cxnSp>
        <p:nvCxnSpPr>
          <p:cNvPr id="8" name="Rechte verbindingslijn 7"/>
          <p:cNvCxnSpPr/>
          <p:nvPr/>
        </p:nvCxnSpPr>
        <p:spPr>
          <a:xfrm>
            <a:off x="2267744" y="3723878"/>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nl-NL" dirty="0" smtClean="0"/>
              <a:t>+5 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nl-NL" dirty="0" smtClean="0"/>
              <a:t>0 Volt</a:t>
            </a:r>
            <a:endParaRPr lang="nl-NL" dirty="0"/>
          </a:p>
        </p:txBody>
      </p:sp>
      <p:cxnSp>
        <p:nvCxnSpPr>
          <p:cNvPr id="15" name="Vorm 14"/>
          <p:cNvCxnSpPr>
            <a:stCxn id="32" idx="2"/>
          </p:cNvCxnSpPr>
          <p:nvPr/>
        </p:nvCxnSpPr>
        <p:spPr>
          <a:xfrm rot="16200000" flipH="1">
            <a:off x="2711327" y="1431158"/>
            <a:ext cx="134725" cy="1858428"/>
          </a:xfrm>
          <a:prstGeom prst="bentConnector2">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707904"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2" name="Tekstvak 31"/>
          <p:cNvSpPr txBox="1"/>
          <p:nvPr/>
        </p:nvSpPr>
        <p:spPr>
          <a:xfrm>
            <a:off x="1575222" y="1923678"/>
            <a:ext cx="548506" cy="369332"/>
          </a:xfrm>
          <a:prstGeom prst="rect">
            <a:avLst/>
          </a:prstGeom>
          <a:solidFill>
            <a:srgbClr val="FFFF00"/>
          </a:solidFill>
          <a:ln w="19050">
            <a:solidFill>
              <a:schemeClr val="tx1"/>
            </a:solidFill>
          </a:ln>
        </p:spPr>
        <p:txBody>
          <a:bodyPr wrap="square" rtlCol="0">
            <a:spAutoFit/>
          </a:bodyPr>
          <a:lstStyle/>
          <a:p>
            <a:r>
              <a:rPr lang="nl-NL" sz="900" dirty="0" smtClean="0"/>
              <a:t>Digitale input</a:t>
            </a:r>
            <a:endParaRPr lang="nl-NL" sz="900" dirty="0"/>
          </a:p>
        </p:txBody>
      </p:sp>
      <p:sp>
        <p:nvSpPr>
          <p:cNvPr id="38" name="Tekstvak 37"/>
          <p:cNvSpPr txBox="1"/>
          <p:nvPr/>
        </p:nvSpPr>
        <p:spPr>
          <a:xfrm>
            <a:off x="4499992" y="2931790"/>
            <a:ext cx="2232248" cy="646331"/>
          </a:xfrm>
          <a:prstGeom prst="rect">
            <a:avLst/>
          </a:prstGeom>
          <a:noFill/>
        </p:spPr>
        <p:txBody>
          <a:bodyPr wrap="square" rtlCol="0">
            <a:spAutoFit/>
          </a:bodyPr>
          <a:lstStyle/>
          <a:p>
            <a:r>
              <a:rPr lang="nl-NL" sz="1200" dirty="0" smtClean="0"/>
              <a:t>Als de knop ingedrukt is, dan wordt het digitale input signaal 0 volt (wat als LOW wordt gezien)</a:t>
            </a:r>
            <a:endParaRPr lang="nl-NL" sz="1200" dirty="0"/>
          </a:p>
        </p:txBody>
      </p:sp>
      <p:sp>
        <p:nvSpPr>
          <p:cNvPr id="23" name="Lijntoelichting 1 22"/>
          <p:cNvSpPr/>
          <p:nvPr/>
        </p:nvSpPr>
        <p:spPr>
          <a:xfrm>
            <a:off x="4572000" y="2283718"/>
            <a:ext cx="1656184" cy="576064"/>
          </a:xfrm>
          <a:prstGeom prst="borderCallout1">
            <a:avLst>
              <a:gd name="adj1" fmla="val 7727"/>
              <a:gd name="adj2" fmla="val -3732"/>
              <a:gd name="adj3" fmla="val 75997"/>
              <a:gd name="adj4" fmla="val -415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De knop</a:t>
            </a:r>
            <a:endParaRPr lang="nl-NL" dirty="0"/>
          </a:p>
        </p:txBody>
      </p:sp>
      <p:cxnSp>
        <p:nvCxnSpPr>
          <p:cNvPr id="30" name="Rechte verbindingslijn 29"/>
          <p:cNvCxnSpPr/>
          <p:nvPr/>
        </p:nvCxnSpPr>
        <p:spPr>
          <a:xfrm>
            <a:off x="2483768" y="3507854"/>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37" name="Rechte verbindingslijn 36"/>
          <p:cNvCxnSpPr/>
          <p:nvPr/>
        </p:nvCxnSpPr>
        <p:spPr>
          <a:xfrm>
            <a:off x="2483768"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0" name="Tekstvak 39"/>
          <p:cNvSpPr txBox="1"/>
          <p:nvPr/>
        </p:nvSpPr>
        <p:spPr>
          <a:xfrm>
            <a:off x="2483768" y="4011910"/>
            <a:ext cx="3888432" cy="646331"/>
          </a:xfrm>
          <a:prstGeom prst="rect">
            <a:avLst/>
          </a:prstGeom>
          <a:noFill/>
        </p:spPr>
        <p:txBody>
          <a:bodyPr wrap="square" rtlCol="0">
            <a:spAutoFit/>
          </a:bodyPr>
          <a:lstStyle/>
          <a:p>
            <a:r>
              <a:rPr lang="nl-NL" dirty="0" smtClean="0"/>
              <a:t>Maar wat ziet de Arduino als de knop </a:t>
            </a:r>
            <a:r>
              <a:rPr lang="nl-NL" b="1" i="1" dirty="0" smtClean="0"/>
              <a:t>niet</a:t>
            </a:r>
            <a:r>
              <a:rPr lang="nl-NL" dirty="0" smtClean="0"/>
              <a:t> ingedrukt is? </a:t>
            </a:r>
            <a:endParaRPr lang="nl-NL"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fontScale="90000"/>
          </a:bodyPr>
          <a:lstStyle/>
          <a:p>
            <a:r>
              <a:rPr lang="nl-NL" dirty="0" smtClean="0"/>
              <a:t>Het maken van een HIGH (= hoog) signaal</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Arduino</a:t>
            </a:r>
            <a:endParaRPr lang="nl-NL" dirty="0"/>
          </a:p>
        </p:txBody>
      </p:sp>
      <p:sp>
        <p:nvSpPr>
          <p:cNvPr id="6" name="Rechthoek 5"/>
          <p:cNvSpPr/>
          <p:nvPr/>
        </p:nvSpPr>
        <p:spPr>
          <a:xfrm rot="5400000">
            <a:off x="3491880" y="1995686"/>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cxnSp>
        <p:nvCxnSpPr>
          <p:cNvPr id="8" name="Rechte verbindingslijn 7"/>
          <p:cNvCxnSpPr/>
          <p:nvPr/>
        </p:nvCxnSpPr>
        <p:spPr>
          <a:xfrm>
            <a:off x="2267744" y="3723878"/>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nl-NL" dirty="0" smtClean="0"/>
              <a:t>+5 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nl-NL" dirty="0" smtClean="0"/>
              <a:t>0 Volt</a:t>
            </a:r>
            <a:endParaRPr lang="nl-NL" dirty="0"/>
          </a:p>
        </p:txBody>
      </p:sp>
      <p:cxnSp>
        <p:nvCxnSpPr>
          <p:cNvPr id="13" name="Rechte verbindingslijn 12"/>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2" idx="2"/>
          </p:cNvCxnSpPr>
          <p:nvPr/>
        </p:nvCxnSpPr>
        <p:spPr>
          <a:xfrm rot="5400000">
            <a:off x="2774044" y="1359150"/>
            <a:ext cx="9292" cy="1858429"/>
          </a:xfrm>
          <a:prstGeom prst="bentConnector3">
            <a:avLst>
              <a:gd name="adj1" fmla="val 1466767"/>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3707904" y="1491630"/>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707904"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771800" y="1707654"/>
            <a:ext cx="864096" cy="646331"/>
          </a:xfrm>
          <a:prstGeom prst="rect">
            <a:avLst/>
          </a:prstGeom>
          <a:noFill/>
        </p:spPr>
        <p:txBody>
          <a:bodyPr wrap="square" rtlCol="0">
            <a:spAutoFit/>
          </a:bodyPr>
          <a:lstStyle/>
          <a:p>
            <a:pPr algn="r"/>
            <a:r>
              <a:rPr lang="nl-NL" dirty="0" smtClean="0"/>
              <a:t>30 </a:t>
            </a:r>
          </a:p>
          <a:p>
            <a:pPr algn="r"/>
            <a:r>
              <a:rPr lang="nl-NL" dirty="0" smtClean="0"/>
              <a:t>kOhm</a:t>
            </a:r>
            <a:endParaRPr lang="nl-NL" dirty="0"/>
          </a:p>
        </p:txBody>
      </p:sp>
      <p:sp>
        <p:nvSpPr>
          <p:cNvPr id="32" name="Tekstvak 31"/>
          <p:cNvSpPr txBox="1"/>
          <p:nvPr/>
        </p:nvSpPr>
        <p:spPr>
          <a:xfrm>
            <a:off x="1575222" y="1923678"/>
            <a:ext cx="548506" cy="369332"/>
          </a:xfrm>
          <a:prstGeom prst="rect">
            <a:avLst/>
          </a:prstGeom>
          <a:solidFill>
            <a:srgbClr val="FFFF00"/>
          </a:solidFill>
          <a:ln w="19050">
            <a:solidFill>
              <a:schemeClr val="tx1"/>
            </a:solidFill>
          </a:ln>
        </p:spPr>
        <p:txBody>
          <a:bodyPr wrap="square" rtlCol="0">
            <a:spAutoFit/>
          </a:bodyPr>
          <a:lstStyle/>
          <a:p>
            <a:r>
              <a:rPr lang="nl-NL" sz="900" dirty="0" smtClean="0"/>
              <a:t>Digitale input</a:t>
            </a:r>
            <a:endParaRPr lang="nl-NL" sz="900" dirty="0"/>
          </a:p>
        </p:txBody>
      </p:sp>
      <p:sp>
        <p:nvSpPr>
          <p:cNvPr id="38" name="Tekstvak 37"/>
          <p:cNvSpPr txBox="1"/>
          <p:nvPr/>
        </p:nvSpPr>
        <p:spPr>
          <a:xfrm>
            <a:off x="6444208" y="1275606"/>
            <a:ext cx="2232248" cy="3046988"/>
          </a:xfrm>
          <a:prstGeom prst="rect">
            <a:avLst/>
          </a:prstGeom>
          <a:noFill/>
        </p:spPr>
        <p:txBody>
          <a:bodyPr wrap="square" rtlCol="0">
            <a:spAutoFit/>
          </a:bodyPr>
          <a:lstStyle/>
          <a:p>
            <a:r>
              <a:rPr lang="nl-NL" sz="1200" dirty="0" smtClean="0"/>
              <a:t>Als de knop ingedrukt is, dan wordt de input aan de 0 volt verbonden. Er zal een kleine stroom door de weerstand lopen, maar de input zal 0 volt zijn.</a:t>
            </a:r>
          </a:p>
          <a:p>
            <a:endParaRPr lang="nl-NL" sz="1200" dirty="0" smtClean="0"/>
          </a:p>
          <a:p>
            <a:r>
              <a:rPr lang="nl-NL" sz="1200" dirty="0" smtClean="0"/>
              <a:t>Als de knop open is (niet ingedrukt) dan zal de weerstand het signaal “optrekken” naar 5 volt. Er zal een hele kleine stroom door de weerstand lopen, maar het is klein genoeg dat de spanning op de digitale input nagenoeg 5 volt zal zijn = HIGH = HOOG. </a:t>
            </a:r>
            <a:endParaRPr lang="nl-NL" sz="1200" dirty="0"/>
          </a:p>
        </p:txBody>
      </p:sp>
      <p:sp>
        <p:nvSpPr>
          <p:cNvPr id="23" name="Lijntoelichting 1 22"/>
          <p:cNvSpPr/>
          <p:nvPr/>
        </p:nvSpPr>
        <p:spPr>
          <a:xfrm>
            <a:off x="4571999" y="1779662"/>
            <a:ext cx="1800199" cy="1440160"/>
          </a:xfrm>
          <a:prstGeom prst="borderCallout1">
            <a:avLst>
              <a:gd name="adj1" fmla="val 7727"/>
              <a:gd name="adj2" fmla="val -3732"/>
              <a:gd name="adj3" fmla="val 8257"/>
              <a:gd name="adj4" fmla="val -302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Dit is een </a:t>
            </a:r>
            <a:r>
              <a:rPr lang="nl-NL" i="1" dirty="0" smtClean="0"/>
              <a:t>optrekweerstand</a:t>
            </a:r>
            <a:r>
              <a:rPr lang="nl-NL" dirty="0" smtClean="0"/>
              <a:t> die 5 Volt geeft als de knop niet ingedrukt is </a:t>
            </a:r>
            <a:endParaRPr lang="nl-NL" dirty="0"/>
          </a:p>
        </p:txBody>
      </p:sp>
      <p:cxnSp>
        <p:nvCxnSpPr>
          <p:cNvPr id="30" name="Rechte verbindingslijn 29"/>
          <p:cNvCxnSpPr/>
          <p:nvPr/>
        </p:nvCxnSpPr>
        <p:spPr>
          <a:xfrm>
            <a:off x="2483768" y="3507854"/>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fontScale="90000"/>
          </a:bodyPr>
          <a:lstStyle/>
          <a:p>
            <a:r>
              <a:rPr lang="nl-NL" dirty="0" smtClean="0"/>
              <a:t>Maak de input HIGH zonder externe weerstand</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Arduino</a:t>
            </a:r>
            <a:endParaRPr lang="nl-NL" dirty="0"/>
          </a:p>
        </p:txBody>
      </p:sp>
      <p:sp>
        <p:nvSpPr>
          <p:cNvPr id="6" name="Rechthoek 5"/>
          <p:cNvSpPr/>
          <p:nvPr/>
        </p:nvSpPr>
        <p:spPr>
          <a:xfrm rot="5400000">
            <a:off x="2339752" y="2067694"/>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cxnSp>
        <p:nvCxnSpPr>
          <p:cNvPr id="8" name="Rechte verbindingslijn 7"/>
          <p:cNvCxnSpPr/>
          <p:nvPr/>
        </p:nvCxnSpPr>
        <p:spPr>
          <a:xfrm>
            <a:off x="2267744" y="3723878"/>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nl-NL" dirty="0" smtClean="0"/>
              <a:t>+5 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nl-NL" dirty="0" smtClean="0"/>
              <a:t>0 Volt</a:t>
            </a:r>
            <a:endParaRPr lang="nl-NL" dirty="0"/>
          </a:p>
        </p:txBody>
      </p:sp>
      <p:cxnSp>
        <p:nvCxnSpPr>
          <p:cNvPr id="13" name="Rechte verbindingslijn 12"/>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2" idx="2"/>
          </p:cNvCxnSpPr>
          <p:nvPr/>
        </p:nvCxnSpPr>
        <p:spPr>
          <a:xfrm rot="5400000" flipH="1">
            <a:off x="2160155" y="1960105"/>
            <a:ext cx="62716" cy="728526"/>
          </a:xfrm>
          <a:prstGeom prst="bentConnector3">
            <a:avLst>
              <a:gd name="adj1" fmla="val -111581"/>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2555776" y="1563638"/>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a:stCxn id="32" idx="2"/>
          </p:cNvCxnSpPr>
          <p:nvPr/>
        </p:nvCxnSpPr>
        <p:spPr>
          <a:xfrm rot="16200000" flipH="1">
            <a:off x="2700215" y="1420045"/>
            <a:ext cx="134724" cy="1880654"/>
          </a:xfrm>
          <a:prstGeom prst="bentConnector2">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699792" y="1995686"/>
            <a:ext cx="1224136" cy="369332"/>
          </a:xfrm>
          <a:prstGeom prst="rect">
            <a:avLst/>
          </a:prstGeom>
          <a:noFill/>
        </p:spPr>
        <p:txBody>
          <a:bodyPr wrap="square" rtlCol="0">
            <a:spAutoFit/>
          </a:bodyPr>
          <a:lstStyle/>
          <a:p>
            <a:r>
              <a:rPr lang="nl-NL" dirty="0" smtClean="0"/>
              <a:t>30 kOhm</a:t>
            </a:r>
            <a:endParaRPr lang="nl-NL" dirty="0"/>
          </a:p>
        </p:txBody>
      </p: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nl-NL" sz="900" dirty="0" smtClean="0"/>
              <a:t>Digital input</a:t>
            </a:r>
            <a:endParaRPr lang="nl-NL" sz="900" dirty="0"/>
          </a:p>
        </p:txBody>
      </p:sp>
      <p:sp>
        <p:nvSpPr>
          <p:cNvPr id="23" name="Lijntoelichting 1 22"/>
          <p:cNvSpPr/>
          <p:nvPr/>
        </p:nvSpPr>
        <p:spPr>
          <a:xfrm>
            <a:off x="4572000" y="1779662"/>
            <a:ext cx="3600400" cy="1800200"/>
          </a:xfrm>
          <a:prstGeom prst="borderCallout1">
            <a:avLst>
              <a:gd name="adj1" fmla="val 7727"/>
              <a:gd name="adj2" fmla="val -3732"/>
              <a:gd name="adj3" fmla="val 10350"/>
              <a:gd name="adj4" fmla="val -529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Je hoeft geen weerstand extern aan te sluiten. Het kan in de Arduino zelf geconfigureerd worden door aan te geven </a:t>
            </a:r>
            <a:r>
              <a:rPr lang="nl-NL" b="1" i="1" dirty="0" smtClean="0"/>
              <a:t>input_pullup</a:t>
            </a:r>
            <a:r>
              <a:rPr lang="nl-NL" dirty="0" smtClean="0"/>
              <a:t> in plaats van </a:t>
            </a:r>
            <a:r>
              <a:rPr lang="nl-NL" b="1" i="1" dirty="0" smtClean="0"/>
              <a:t>input</a:t>
            </a:r>
            <a:r>
              <a:rPr lang="nl-NL" dirty="0" smtClean="0"/>
              <a:t>.</a:t>
            </a:r>
          </a:p>
          <a:p>
            <a:pPr algn="ctr"/>
            <a:endParaRPr lang="nl-NL" dirty="0" smtClean="0"/>
          </a:p>
        </p:txBody>
      </p:sp>
      <p:cxnSp>
        <p:nvCxnSpPr>
          <p:cNvPr id="30" name="Rechte verbindingslijn 29"/>
          <p:cNvCxnSpPr/>
          <p:nvPr/>
        </p:nvCxnSpPr>
        <p:spPr>
          <a:xfrm>
            <a:off x="2483768" y="3507854"/>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40" name="Rechte verbindingslijn 26"/>
          <p:cNvCxnSpPr/>
          <p:nvPr/>
        </p:nvCxnSpPr>
        <p:spPr>
          <a:xfrm>
            <a:off x="3707904" y="2427734"/>
            <a:ext cx="0" cy="144016"/>
          </a:xfrm>
          <a:prstGeom prst="straightConnector1">
            <a:avLst/>
          </a:prstGeom>
          <a:ln w="25400"/>
        </p:spPr>
        <p:style>
          <a:lnRef idx="1">
            <a:schemeClr val="accent1"/>
          </a:lnRef>
          <a:fillRef idx="0">
            <a:schemeClr val="accent1"/>
          </a:fillRef>
          <a:effectRef idx="0">
            <a:schemeClr val="accent1"/>
          </a:effectRef>
          <a:fontRef idx="minor">
            <a:schemeClr val="tx1"/>
          </a:fontRef>
        </p:style>
      </p:cxnSp>
      <p:pic>
        <p:nvPicPr>
          <p:cNvPr id="56" name="Picture 2" descr="\\NASHANSELMA2\weekendschool\screenshots\piandmore20170621.jpg"/>
          <p:cNvPicPr>
            <a:picLocks noChangeAspect="1" noChangeArrowheads="1"/>
          </p:cNvPicPr>
          <p:nvPr/>
        </p:nvPicPr>
        <p:blipFill>
          <a:blip r:embed="rId3" cstate="print"/>
          <a:srcRect t="24000" r="42285" b="68000"/>
          <a:stretch>
            <a:fillRect/>
          </a:stretch>
        </p:blipFill>
        <p:spPr bwMode="auto">
          <a:xfrm>
            <a:off x="4644008" y="3219822"/>
            <a:ext cx="2880320" cy="288032"/>
          </a:xfrm>
          <a:prstGeom prst="rect">
            <a:avLst/>
          </a:prstGeom>
          <a:noFill/>
        </p:spPr>
      </p:pic>
      <p:sp>
        <p:nvSpPr>
          <p:cNvPr id="58" name="Ovaal 57"/>
          <p:cNvSpPr/>
          <p:nvPr/>
        </p:nvSpPr>
        <p:spPr>
          <a:xfrm>
            <a:off x="5940152" y="3279638"/>
            <a:ext cx="864096"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a:bodyPr>
          <a:lstStyle/>
          <a:p>
            <a:r>
              <a:rPr lang="nl-NL" dirty="0" smtClean="0"/>
              <a:t>Gevaar als je verkeerd configureert</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Arduino</a:t>
            </a:r>
            <a:endParaRPr lang="nl-NL" dirty="0"/>
          </a:p>
        </p:txBody>
      </p:sp>
      <p:sp>
        <p:nvSpPr>
          <p:cNvPr id="6" name="Rechthoek 5"/>
          <p:cNvSpPr/>
          <p:nvPr/>
        </p:nvSpPr>
        <p:spPr>
          <a:xfrm rot="5400000">
            <a:off x="2339752" y="2067694"/>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cxnSp>
        <p:nvCxnSpPr>
          <p:cNvPr id="8" name="Rechte verbindingslijn 7"/>
          <p:cNvCxnSpPr/>
          <p:nvPr/>
        </p:nvCxnSpPr>
        <p:spPr>
          <a:xfrm>
            <a:off x="2267744" y="4587974"/>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nl-NL" dirty="0" smtClean="0"/>
              <a:t>+5 Volt</a:t>
            </a:r>
            <a:endParaRPr lang="nl-NL" dirty="0"/>
          </a:p>
        </p:txBody>
      </p:sp>
      <p:sp>
        <p:nvSpPr>
          <p:cNvPr id="11" name="Tekstvak 10"/>
          <p:cNvSpPr txBox="1"/>
          <p:nvPr/>
        </p:nvSpPr>
        <p:spPr>
          <a:xfrm>
            <a:off x="5436096" y="4443958"/>
            <a:ext cx="728020" cy="369332"/>
          </a:xfrm>
          <a:prstGeom prst="rect">
            <a:avLst/>
          </a:prstGeom>
          <a:noFill/>
        </p:spPr>
        <p:txBody>
          <a:bodyPr wrap="none" rtlCol="0">
            <a:spAutoFit/>
          </a:bodyPr>
          <a:lstStyle/>
          <a:p>
            <a:r>
              <a:rPr lang="nl-NL" dirty="0" smtClean="0"/>
              <a:t>0 Volt</a:t>
            </a:r>
            <a:endParaRPr lang="nl-NL" dirty="0"/>
          </a:p>
        </p:txBody>
      </p:sp>
      <p:cxnSp>
        <p:nvCxnSpPr>
          <p:cNvPr id="13" name="Rechte verbindingslijn 12"/>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2" idx="2"/>
          </p:cNvCxnSpPr>
          <p:nvPr/>
        </p:nvCxnSpPr>
        <p:spPr>
          <a:xfrm rot="5400000" flipH="1">
            <a:off x="2171268" y="1971218"/>
            <a:ext cx="62716" cy="706301"/>
          </a:xfrm>
          <a:prstGeom prst="bentConnector3">
            <a:avLst>
              <a:gd name="adj1" fmla="val -114071"/>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172819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2555776" y="1563638"/>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a:stCxn id="32" idx="2"/>
          </p:cNvCxnSpPr>
          <p:nvPr/>
        </p:nvCxnSpPr>
        <p:spPr>
          <a:xfrm rot="16200000" flipH="1">
            <a:off x="2711327" y="1431158"/>
            <a:ext cx="134725" cy="1858428"/>
          </a:xfrm>
          <a:prstGeom prst="bentConnector2">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699792" y="1995686"/>
            <a:ext cx="1224136" cy="369332"/>
          </a:xfrm>
          <a:prstGeom prst="rect">
            <a:avLst/>
          </a:prstGeom>
          <a:noFill/>
        </p:spPr>
        <p:txBody>
          <a:bodyPr wrap="square" rtlCol="0">
            <a:spAutoFit/>
          </a:bodyPr>
          <a:lstStyle/>
          <a:p>
            <a:r>
              <a:rPr lang="nl-NL" dirty="0" smtClean="0"/>
              <a:t>30 kOhm</a:t>
            </a:r>
            <a:endParaRPr lang="nl-NL" dirty="0"/>
          </a:p>
        </p:txBody>
      </p:sp>
      <p:sp>
        <p:nvSpPr>
          <p:cNvPr id="32" name="Tekstvak 31"/>
          <p:cNvSpPr txBox="1"/>
          <p:nvPr/>
        </p:nvSpPr>
        <p:spPr>
          <a:xfrm>
            <a:off x="1575222" y="1923678"/>
            <a:ext cx="548506" cy="369332"/>
          </a:xfrm>
          <a:prstGeom prst="rect">
            <a:avLst/>
          </a:prstGeom>
          <a:solidFill>
            <a:srgbClr val="FFFF00"/>
          </a:solidFill>
          <a:ln w="19050">
            <a:solidFill>
              <a:schemeClr val="tx1"/>
            </a:solidFill>
          </a:ln>
        </p:spPr>
        <p:txBody>
          <a:bodyPr wrap="square" rtlCol="0">
            <a:spAutoFit/>
          </a:bodyPr>
          <a:lstStyle/>
          <a:p>
            <a:r>
              <a:rPr lang="nl-NL" sz="900" dirty="0" smtClean="0"/>
              <a:t>Digitale input</a:t>
            </a:r>
            <a:endParaRPr lang="nl-NL" sz="900" dirty="0"/>
          </a:p>
        </p:txBody>
      </p:sp>
      <p:sp>
        <p:nvSpPr>
          <p:cNvPr id="23" name="Lijntoelichting 1 22"/>
          <p:cNvSpPr/>
          <p:nvPr/>
        </p:nvSpPr>
        <p:spPr>
          <a:xfrm>
            <a:off x="4572000" y="1779662"/>
            <a:ext cx="3816424" cy="2664296"/>
          </a:xfrm>
          <a:prstGeom prst="borderCallout1">
            <a:avLst>
              <a:gd name="adj1" fmla="val 7727"/>
              <a:gd name="adj2" fmla="val -3732"/>
              <a:gd name="adj3" fmla="val 25313"/>
              <a:gd name="adj4" fmla="val -187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Dit werkt prima, maar wat gebeurt er als je de pen verkeerd configureert, b.v. </a:t>
            </a:r>
            <a:r>
              <a:rPr lang="nl-NL" dirty="0"/>
              <a:t>a</a:t>
            </a:r>
            <a:r>
              <a:rPr lang="nl-NL" dirty="0" smtClean="0"/>
              <a:t>ls Digital Output, je zet de waarde op HIGH en drukt dan op de knop?</a:t>
            </a:r>
          </a:p>
          <a:p>
            <a:pPr algn="ctr"/>
            <a:endParaRPr lang="nl-NL" dirty="0" smtClean="0"/>
          </a:p>
          <a:p>
            <a:pPr algn="ctr"/>
            <a:r>
              <a:rPr lang="nl-NL" dirty="0" smtClean="0"/>
              <a:t>Als Arduino de pen HIGH maakt (5 volt) en de knop verbindt naar LOW (0 volt) </a:t>
            </a:r>
            <a:r>
              <a:rPr lang="nl-NL" dirty="0" smtClean="0">
                <a:sym typeface="Wingdings" panose="05000000000000000000" pitchFamily="2" charset="2"/>
              </a:rPr>
              <a:t> kortsluiting en de Arduino wordt opgeblazen.</a:t>
            </a:r>
            <a:endParaRPr lang="nl-NL" dirty="0" smtClean="0"/>
          </a:p>
        </p:txBody>
      </p:sp>
      <p:cxnSp>
        <p:nvCxnSpPr>
          <p:cNvPr id="30" name="Rechte verbindingslijn 29"/>
          <p:cNvCxnSpPr/>
          <p:nvPr/>
        </p:nvCxnSpPr>
        <p:spPr>
          <a:xfrm>
            <a:off x="2483768" y="3507854"/>
            <a:ext cx="0" cy="10801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40" name="Rechte verbindingslijn 26"/>
          <p:cNvCxnSpPr/>
          <p:nvPr/>
        </p:nvCxnSpPr>
        <p:spPr>
          <a:xfrm>
            <a:off x="3707904" y="2427734"/>
            <a:ext cx="0" cy="144016"/>
          </a:xfrm>
          <a:prstGeom prst="straightConnector1">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fontScale="90000"/>
          </a:bodyPr>
          <a:lstStyle/>
          <a:p>
            <a:r>
              <a:rPr lang="nl-NL" dirty="0" smtClean="0"/>
              <a:t>Weerstand in serie om schade te voorkomen bij verkeerde configuratie</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Arduino</a:t>
            </a:r>
            <a:endParaRPr lang="nl-NL" dirty="0"/>
          </a:p>
        </p:txBody>
      </p:sp>
      <p:sp>
        <p:nvSpPr>
          <p:cNvPr id="6" name="Rechthoek 5"/>
          <p:cNvSpPr/>
          <p:nvPr/>
        </p:nvSpPr>
        <p:spPr>
          <a:xfrm rot="5400000">
            <a:off x="2339752" y="2067694"/>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cxnSp>
        <p:nvCxnSpPr>
          <p:cNvPr id="8" name="Rechte verbindingslijn 7"/>
          <p:cNvCxnSpPr/>
          <p:nvPr/>
        </p:nvCxnSpPr>
        <p:spPr>
          <a:xfrm>
            <a:off x="2267744" y="4587974"/>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nl-NL" dirty="0" smtClean="0"/>
              <a:t>+5 Volt</a:t>
            </a:r>
            <a:endParaRPr lang="nl-NL" dirty="0"/>
          </a:p>
        </p:txBody>
      </p:sp>
      <p:sp>
        <p:nvSpPr>
          <p:cNvPr id="11" name="Tekstvak 10"/>
          <p:cNvSpPr txBox="1"/>
          <p:nvPr/>
        </p:nvSpPr>
        <p:spPr>
          <a:xfrm>
            <a:off x="5436096" y="4443958"/>
            <a:ext cx="728020" cy="369332"/>
          </a:xfrm>
          <a:prstGeom prst="rect">
            <a:avLst/>
          </a:prstGeom>
          <a:noFill/>
        </p:spPr>
        <p:txBody>
          <a:bodyPr wrap="none" rtlCol="0">
            <a:spAutoFit/>
          </a:bodyPr>
          <a:lstStyle/>
          <a:p>
            <a:r>
              <a:rPr lang="nl-NL" dirty="0" smtClean="0"/>
              <a:t>0 Volt</a:t>
            </a:r>
            <a:endParaRPr lang="nl-NL" dirty="0"/>
          </a:p>
        </p:txBody>
      </p:sp>
      <p:cxnSp>
        <p:nvCxnSpPr>
          <p:cNvPr id="13" name="Rechte verbindingslijn 12"/>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2" idx="2"/>
          </p:cNvCxnSpPr>
          <p:nvPr/>
        </p:nvCxnSpPr>
        <p:spPr>
          <a:xfrm rot="5400000" flipH="1">
            <a:off x="2171268" y="1971218"/>
            <a:ext cx="62716" cy="706301"/>
          </a:xfrm>
          <a:prstGeom prst="bentConnector3">
            <a:avLst>
              <a:gd name="adj1" fmla="val -118700"/>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172819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2555776" y="1563638"/>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a:stCxn id="32" idx="2"/>
          </p:cNvCxnSpPr>
          <p:nvPr/>
        </p:nvCxnSpPr>
        <p:spPr>
          <a:xfrm rot="16200000" flipH="1">
            <a:off x="2711327" y="1431158"/>
            <a:ext cx="134725" cy="1858428"/>
          </a:xfrm>
          <a:prstGeom prst="bentConnector2">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699792" y="1995686"/>
            <a:ext cx="1224136" cy="369332"/>
          </a:xfrm>
          <a:prstGeom prst="rect">
            <a:avLst/>
          </a:prstGeom>
          <a:noFill/>
        </p:spPr>
        <p:txBody>
          <a:bodyPr wrap="square" rtlCol="0">
            <a:spAutoFit/>
          </a:bodyPr>
          <a:lstStyle/>
          <a:p>
            <a:r>
              <a:rPr lang="nl-NL" dirty="0" smtClean="0"/>
              <a:t>30 kOhm</a:t>
            </a:r>
            <a:endParaRPr lang="nl-NL" dirty="0"/>
          </a:p>
        </p:txBody>
      </p:sp>
      <p:sp>
        <p:nvSpPr>
          <p:cNvPr id="32" name="Tekstvak 31"/>
          <p:cNvSpPr txBox="1"/>
          <p:nvPr/>
        </p:nvSpPr>
        <p:spPr>
          <a:xfrm>
            <a:off x="1575222" y="1923678"/>
            <a:ext cx="548506" cy="369332"/>
          </a:xfrm>
          <a:prstGeom prst="rect">
            <a:avLst/>
          </a:prstGeom>
          <a:solidFill>
            <a:srgbClr val="FFFF00"/>
          </a:solidFill>
          <a:ln w="19050">
            <a:solidFill>
              <a:schemeClr val="tx1"/>
            </a:solidFill>
          </a:ln>
        </p:spPr>
        <p:txBody>
          <a:bodyPr wrap="square" rtlCol="0">
            <a:spAutoFit/>
          </a:bodyPr>
          <a:lstStyle/>
          <a:p>
            <a:r>
              <a:rPr lang="nl-NL" sz="900" dirty="0" smtClean="0"/>
              <a:t>Digitale input</a:t>
            </a:r>
            <a:endParaRPr lang="nl-NL" sz="900" dirty="0"/>
          </a:p>
        </p:txBody>
      </p:sp>
      <p:sp>
        <p:nvSpPr>
          <p:cNvPr id="23" name="Lijntoelichting 1 22"/>
          <p:cNvSpPr/>
          <p:nvPr/>
        </p:nvSpPr>
        <p:spPr>
          <a:xfrm>
            <a:off x="4572000" y="1779662"/>
            <a:ext cx="3816424" cy="2664296"/>
          </a:xfrm>
          <a:prstGeom prst="borderCallout1">
            <a:avLst>
              <a:gd name="adj1" fmla="val 7727"/>
              <a:gd name="adj2" fmla="val -3732"/>
              <a:gd name="adj3" fmla="val 70132"/>
              <a:gd name="adj4" fmla="val -187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Zet daarom altijd een weerstand van 1 kOhm resistor in serie met de knop. Als het fout geconfigureerd wordt zal er alleen een kleine stroom door de weerstand lopen en geen kortsluiting.</a:t>
            </a:r>
          </a:p>
          <a:p>
            <a:pPr algn="ctr"/>
            <a:endParaRPr lang="nl-NL" dirty="0" smtClean="0"/>
          </a:p>
          <a:p>
            <a:pPr algn="ctr"/>
            <a:r>
              <a:rPr lang="nl-NL" dirty="0" smtClean="0"/>
              <a:t>Het input signaal zal zijn: 1 kOhm / (30 kOhm + 1 kOhm) * 5 volt =  0,15 volt.</a:t>
            </a:r>
          </a:p>
          <a:p>
            <a:pPr algn="ctr"/>
            <a:r>
              <a:rPr lang="nl-NL" dirty="0" smtClean="0"/>
              <a:t>Zie de appendix voor meer info.</a:t>
            </a:r>
          </a:p>
        </p:txBody>
      </p:sp>
      <p:cxnSp>
        <p:nvCxnSpPr>
          <p:cNvPr id="30" name="Rechte verbindingslijn 29"/>
          <p:cNvCxnSpPr/>
          <p:nvPr/>
        </p:nvCxnSpPr>
        <p:spPr>
          <a:xfrm>
            <a:off x="2483768" y="3507854"/>
            <a:ext cx="0" cy="10801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40" name="Rechte verbindingslijn 26"/>
          <p:cNvCxnSpPr/>
          <p:nvPr/>
        </p:nvCxnSpPr>
        <p:spPr>
          <a:xfrm>
            <a:off x="3707904" y="2427734"/>
            <a:ext cx="0" cy="144016"/>
          </a:xfrm>
          <a:prstGeom prst="straightConnector1">
            <a:avLst/>
          </a:prstGeom>
          <a:ln w="25400"/>
        </p:spPr>
        <p:style>
          <a:lnRef idx="1">
            <a:schemeClr val="accent1"/>
          </a:lnRef>
          <a:fillRef idx="0">
            <a:schemeClr val="accent1"/>
          </a:fillRef>
          <a:effectRef idx="0">
            <a:schemeClr val="accent1"/>
          </a:effectRef>
          <a:fontRef idx="minor">
            <a:schemeClr val="tx1"/>
          </a:fontRef>
        </p:style>
      </p:cxnSp>
      <p:sp>
        <p:nvSpPr>
          <p:cNvPr id="25" name="Rechthoek 24"/>
          <p:cNvSpPr/>
          <p:nvPr/>
        </p:nvSpPr>
        <p:spPr>
          <a:xfrm rot="5400000">
            <a:off x="3491880" y="3507854"/>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6" name="Tekstvak 25"/>
          <p:cNvSpPr txBox="1"/>
          <p:nvPr/>
        </p:nvSpPr>
        <p:spPr>
          <a:xfrm>
            <a:off x="2843808" y="3795886"/>
            <a:ext cx="1224136" cy="369332"/>
          </a:xfrm>
          <a:prstGeom prst="rect">
            <a:avLst/>
          </a:prstGeom>
          <a:noFill/>
        </p:spPr>
        <p:txBody>
          <a:bodyPr wrap="square" rtlCol="0">
            <a:spAutoFit/>
          </a:bodyPr>
          <a:lstStyle/>
          <a:p>
            <a:r>
              <a:rPr lang="nl-NL" dirty="0" smtClean="0"/>
              <a:t>1 kOhm</a:t>
            </a:r>
            <a:endParaRPr lang="nl-NL"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Check / dubbel check</a:t>
            </a:r>
            <a:endParaRPr lang="nl-NL" dirty="0"/>
          </a:p>
        </p:txBody>
      </p:sp>
      <p:sp>
        <p:nvSpPr>
          <p:cNvPr id="3" name="Tijdelijke aanduiding voor inhoud 2"/>
          <p:cNvSpPr>
            <a:spLocks noGrp="1"/>
          </p:cNvSpPr>
          <p:nvPr>
            <p:ph idx="1"/>
          </p:nvPr>
        </p:nvSpPr>
        <p:spPr/>
        <p:txBody>
          <a:bodyPr/>
          <a:lstStyle/>
          <a:p>
            <a:r>
              <a:rPr lang="nl-NL" dirty="0" smtClean="0"/>
              <a:t>Controleer nu </a:t>
            </a:r>
            <a:r>
              <a:rPr lang="nl-NL" b="1" dirty="0" smtClean="0"/>
              <a:t>beiden</a:t>
            </a:r>
            <a:r>
              <a:rPr lang="nl-NL" dirty="0" smtClean="0"/>
              <a:t> dat de bedrading correct is.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36</a:t>
            </a:fld>
            <a:endParaRPr lang="nl-NL"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00151"/>
          </a:xfrm>
        </p:spPr>
        <p:txBody>
          <a:bodyPr>
            <a:normAutofit fontScale="90000"/>
          </a:bodyPr>
          <a:lstStyle/>
          <a:p>
            <a:r>
              <a:rPr lang="nl-NL" dirty="0" smtClean="0"/>
              <a:t>Maak een script bestand om scratchClient te starten</a:t>
            </a:r>
            <a:endParaRPr lang="nl-NL" dirty="0"/>
          </a:p>
        </p:txBody>
      </p:sp>
      <p:sp>
        <p:nvSpPr>
          <p:cNvPr id="3" name="Tijdelijke aanduiding voor inhoud 2"/>
          <p:cNvSpPr>
            <a:spLocks noGrp="1"/>
          </p:cNvSpPr>
          <p:nvPr>
            <p:ph idx="1"/>
          </p:nvPr>
        </p:nvSpPr>
        <p:spPr/>
        <p:txBody>
          <a:bodyPr>
            <a:normAutofit fontScale="92500" lnSpcReduction="10000"/>
          </a:bodyPr>
          <a:lstStyle/>
          <a:p>
            <a:r>
              <a:rPr lang="nl-NL" dirty="0" smtClean="0"/>
              <a:t>Maak een nieuw bestand in de map PiAndMore op het bureaublad</a:t>
            </a:r>
          </a:p>
          <a:p>
            <a:pPr lvl="1"/>
            <a:r>
              <a:rPr lang="nl-NL" dirty="0" smtClean="0"/>
              <a:t>Noem die </a:t>
            </a:r>
            <a:r>
              <a:rPr lang="nl-NL" sz="2100" dirty="0" smtClean="0">
                <a:latin typeface="Courier New" pitchFamily="49" charset="0"/>
                <a:cs typeface="Courier New" pitchFamily="49" charset="0"/>
              </a:rPr>
              <a:t>StartSC.bash</a:t>
            </a:r>
          </a:p>
          <a:p>
            <a:r>
              <a:rPr lang="nl-NL" dirty="0" smtClean="0"/>
              <a:t>Zet dit in het bestand (kopieer en plak uit deze presentatie):</a:t>
            </a:r>
          </a:p>
          <a:p>
            <a:pPr lvl="1">
              <a:buNone/>
            </a:pPr>
            <a:r>
              <a:rPr lang="nl-NL" dirty="0" smtClean="0">
                <a:latin typeface="Courier New" pitchFamily="49" charset="0"/>
                <a:cs typeface="Courier New" pitchFamily="49" charset="0"/>
              </a:rPr>
              <a:t>#!/bin/bash</a:t>
            </a:r>
          </a:p>
          <a:p>
            <a:pPr lvl="1">
              <a:buNone/>
            </a:pPr>
            <a:r>
              <a:rPr lang="nl-NL" dirty="0" smtClean="0">
                <a:latin typeface="Courier New" pitchFamily="49" charset="0"/>
                <a:cs typeface="Courier New" pitchFamily="49" charset="0"/>
              </a:rPr>
              <a:t>python ~/scratchClient/src/scratchClient.py -c ~/Desktop/PiAndMore/PiAndMore.xml</a:t>
            </a:r>
          </a:p>
          <a:p>
            <a:pPr lvl="1">
              <a:buNone/>
            </a:pPr>
            <a:r>
              <a:rPr lang="nl-NL" dirty="0" smtClean="0">
                <a:latin typeface="Courier New" pitchFamily="49" charset="0"/>
                <a:cs typeface="Courier New" pitchFamily="49" charset="0"/>
              </a:rPr>
              <a:t>pause –p “Druk op Enter om verder te gaan”</a:t>
            </a:r>
          </a:p>
          <a:p>
            <a:r>
              <a:rPr lang="nl-NL" dirty="0" smtClean="0"/>
              <a:t>Maak het bestand uitvoerbaar (bestand eigenschappen, rechten)</a:t>
            </a:r>
          </a:p>
          <a:p>
            <a:r>
              <a:rPr lang="nl-NL" dirty="0" smtClean="0"/>
              <a:t>Begrijp je wat het bestand doet? </a:t>
            </a:r>
          </a:p>
          <a:p>
            <a:pPr lvl="1"/>
            <a:r>
              <a:rPr lang="nl-NL" dirty="0" smtClean="0"/>
              <a:t>Zo niet, dan moet je het vragen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37</a:t>
            </a:fld>
            <a:endParaRPr lang="nl-NL"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Breng alles samen</a:t>
            </a:r>
            <a:endParaRPr lang="nl-NL" dirty="0"/>
          </a:p>
        </p:txBody>
      </p:sp>
      <p:sp>
        <p:nvSpPr>
          <p:cNvPr id="3" name="Tijdelijke aanduiding voor inhoud 2"/>
          <p:cNvSpPr>
            <a:spLocks noGrp="1"/>
          </p:cNvSpPr>
          <p:nvPr>
            <p:ph idx="1"/>
          </p:nvPr>
        </p:nvSpPr>
        <p:spPr/>
        <p:txBody>
          <a:bodyPr>
            <a:noAutofit/>
          </a:bodyPr>
          <a:lstStyle/>
          <a:p>
            <a:r>
              <a:rPr lang="nl-NL" sz="2000" dirty="0" smtClean="0"/>
              <a:t>Sluit de 9 Volt steker aan op het bord en schakel de stroom in</a:t>
            </a:r>
          </a:p>
          <a:p>
            <a:r>
              <a:rPr lang="nl-NL" sz="2000" dirty="0" smtClean="0"/>
              <a:t>Sluit de USB connector aan op de Arduino, nu wel via de USB Hub </a:t>
            </a:r>
          </a:p>
          <a:p>
            <a:r>
              <a:rPr lang="nl-NL" sz="2000" dirty="0" smtClean="0"/>
              <a:t>Start scratchClient met het script dat je net gemaakt hebt (bijv. dubbelklikken en als je gevraagd wordt kies dan </a:t>
            </a:r>
            <a:r>
              <a:rPr lang="nl-NL" sz="2000" i="1" dirty="0" smtClean="0"/>
              <a:t>Uitvoeren in terminal</a:t>
            </a:r>
            <a:r>
              <a:rPr lang="nl-NL" sz="2000" dirty="0" smtClean="0"/>
              <a:t>) </a:t>
            </a:r>
          </a:p>
          <a:p>
            <a:r>
              <a:rPr lang="nl-NL" sz="2000" dirty="0" smtClean="0"/>
              <a:t>Er zal geklaagd worden dat er geen verbinding is met Scratch</a:t>
            </a:r>
          </a:p>
          <a:p>
            <a:pPr lvl="1"/>
            <a:r>
              <a:rPr lang="nl-NL" sz="1600" dirty="0" smtClean="0"/>
              <a:t>Hetgeen logisch is, omdat Scratch nog niet gestart is. </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38</a:t>
            </a:fld>
            <a:endParaRPr lang="nl-NL"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NASHANSELMA2\weekendschool\screenshots\piandmore20170621Jun061498068919.jpg"/>
          <p:cNvPicPr>
            <a:picLocks noChangeAspect="1" noChangeArrowheads="1"/>
          </p:cNvPicPr>
          <p:nvPr/>
        </p:nvPicPr>
        <p:blipFill>
          <a:blip r:embed="rId3" cstate="print"/>
          <a:srcRect/>
          <a:stretch>
            <a:fillRect/>
          </a:stretch>
        </p:blipFill>
        <p:spPr bwMode="auto">
          <a:xfrm>
            <a:off x="6084168" y="1851670"/>
            <a:ext cx="2280253" cy="1368152"/>
          </a:xfrm>
          <a:prstGeom prst="rect">
            <a:avLst/>
          </a:prstGeom>
          <a:noFill/>
        </p:spPr>
      </p:pic>
      <p:sp>
        <p:nvSpPr>
          <p:cNvPr id="2" name="Titel 1"/>
          <p:cNvSpPr>
            <a:spLocks noGrp="1"/>
          </p:cNvSpPr>
          <p:nvPr>
            <p:ph type="title"/>
          </p:nvPr>
        </p:nvSpPr>
        <p:spPr/>
        <p:txBody>
          <a:bodyPr/>
          <a:lstStyle/>
          <a:p>
            <a:r>
              <a:rPr lang="nl-NL" dirty="0" smtClean="0"/>
              <a:t>Maak het Scratch programma</a:t>
            </a:r>
            <a:endParaRPr lang="nl-NL" dirty="0"/>
          </a:p>
        </p:txBody>
      </p:sp>
      <p:sp>
        <p:nvSpPr>
          <p:cNvPr id="3" name="Tijdelijke aanduiding voor inhoud 2"/>
          <p:cNvSpPr>
            <a:spLocks noGrp="1"/>
          </p:cNvSpPr>
          <p:nvPr>
            <p:ph idx="1"/>
          </p:nvPr>
        </p:nvSpPr>
        <p:spPr>
          <a:xfrm>
            <a:off x="457200" y="1059582"/>
            <a:ext cx="4114800" cy="3535041"/>
          </a:xfrm>
        </p:spPr>
        <p:txBody>
          <a:bodyPr>
            <a:normAutofit fontScale="70000" lnSpcReduction="20000"/>
          </a:bodyPr>
          <a:lstStyle/>
          <a:p>
            <a:r>
              <a:rPr lang="nl-NL" dirty="0" smtClean="0"/>
              <a:t>Start Scratch           </a:t>
            </a:r>
            <a:r>
              <a:rPr lang="nl-NL" dirty="0" smtClean="0">
                <a:sym typeface="Wingdings" pitchFamily="2" charset="2"/>
              </a:rPr>
              <a:t> </a:t>
            </a:r>
            <a:r>
              <a:rPr lang="nl-NL" dirty="0" smtClean="0"/>
              <a:t>Programmeren </a:t>
            </a:r>
            <a:r>
              <a:rPr lang="nl-NL" dirty="0" smtClean="0">
                <a:sym typeface="Wingdings" pitchFamily="2" charset="2"/>
              </a:rPr>
              <a:t> Scratch</a:t>
            </a:r>
            <a:endParaRPr lang="nl-NL" dirty="0" smtClean="0"/>
          </a:p>
          <a:p>
            <a:r>
              <a:rPr lang="nl-NL" i="1" dirty="0" smtClean="0"/>
              <a:t>Sensor verbinding met elders inschakelen </a:t>
            </a:r>
            <a:r>
              <a:rPr lang="nl-NL" dirty="0" smtClean="0"/>
              <a:t>(klik rechts op </a:t>
            </a:r>
            <a:r>
              <a:rPr lang="nl-NL" i="1" dirty="0" smtClean="0"/>
              <a:t>sensor waarde</a:t>
            </a:r>
            <a:r>
              <a:rPr lang="nl-NL" dirty="0" smtClean="0"/>
              <a:t>)</a:t>
            </a:r>
          </a:p>
          <a:p>
            <a:r>
              <a:rPr lang="nl-NL" dirty="0" smtClean="0"/>
              <a:t>Maak de variabele </a:t>
            </a:r>
            <a:r>
              <a:rPr lang="nl-NL" i="1" dirty="0" smtClean="0"/>
              <a:t>Big Red LED</a:t>
            </a:r>
            <a:r>
              <a:rPr lang="nl-NL" dirty="0" smtClean="0"/>
              <a:t>, beschikbaar voor alle sprites</a:t>
            </a:r>
          </a:p>
          <a:p>
            <a:r>
              <a:rPr lang="nl-NL" dirty="0" smtClean="0"/>
              <a:t>Maak de variabele zichtbaar (zet een vinkje voor de variabele)</a:t>
            </a:r>
          </a:p>
          <a:p>
            <a:r>
              <a:rPr lang="nl-NL" dirty="0" smtClean="0"/>
              <a:t>Maak de </a:t>
            </a:r>
            <a:r>
              <a:rPr lang="nl-NL" i="1" dirty="0" smtClean="0"/>
              <a:t>Button</a:t>
            </a:r>
            <a:r>
              <a:rPr lang="nl-NL" dirty="0" smtClean="0"/>
              <a:t> sensor zichtbaar</a:t>
            </a:r>
          </a:p>
          <a:p>
            <a:r>
              <a:rPr lang="nl-NL" dirty="0" smtClean="0"/>
              <a:t>Sla het bestand op in de map </a:t>
            </a:r>
            <a:r>
              <a:rPr lang="nl-NL" i="1" dirty="0" smtClean="0"/>
              <a:t>PiAndMore</a:t>
            </a:r>
            <a:r>
              <a:rPr lang="nl-NL" dirty="0" smtClean="0"/>
              <a:t> op het bureaublad</a:t>
            </a:r>
          </a:p>
          <a:p>
            <a:pPr lvl="1"/>
            <a:r>
              <a:rPr lang="nl-NL" dirty="0" smtClean="0"/>
              <a:t>De naam maakt niet uit, b.v. </a:t>
            </a:r>
            <a:r>
              <a:rPr lang="nl-NL" i="1" dirty="0" smtClean="0"/>
              <a:t>PiAndMore.sb</a:t>
            </a:r>
            <a:endParaRPr lang="nl-NL" i="1"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39</a:t>
            </a:fld>
            <a:endParaRPr lang="nl-NL" dirty="0"/>
          </a:p>
        </p:txBody>
      </p:sp>
      <p:pic>
        <p:nvPicPr>
          <p:cNvPr id="4099" name="Picture 3" descr="\\NASHANSELMA2\weekendschool\screenshots\piandmore20170621Jun061498069482.jpg"/>
          <p:cNvPicPr>
            <a:picLocks noChangeAspect="1" noChangeArrowheads="1"/>
          </p:cNvPicPr>
          <p:nvPr/>
        </p:nvPicPr>
        <p:blipFill>
          <a:blip r:embed="rId4" cstate="print"/>
          <a:srcRect/>
          <a:stretch>
            <a:fillRect/>
          </a:stretch>
        </p:blipFill>
        <p:spPr bwMode="auto">
          <a:xfrm>
            <a:off x="5148064" y="987574"/>
            <a:ext cx="3219450" cy="762000"/>
          </a:xfrm>
          <a:prstGeom prst="rect">
            <a:avLst/>
          </a:prstGeom>
          <a:noFill/>
        </p:spPr>
      </p:pic>
      <p:pic>
        <p:nvPicPr>
          <p:cNvPr id="4100" name="Picture 4" descr="\\NASHANSELMA2\weekendschool\screenshots\piandmore20170621Jun061498068974.jpg"/>
          <p:cNvPicPr>
            <a:picLocks noChangeAspect="1" noChangeArrowheads="1"/>
          </p:cNvPicPr>
          <p:nvPr/>
        </p:nvPicPr>
        <p:blipFill>
          <a:blip r:embed="rId5" cstate="print"/>
          <a:srcRect t="-200"/>
          <a:stretch>
            <a:fillRect/>
          </a:stretch>
        </p:blipFill>
        <p:spPr bwMode="auto">
          <a:xfrm>
            <a:off x="7236296" y="3435846"/>
            <a:ext cx="1085850" cy="286321"/>
          </a:xfrm>
          <a:prstGeom prst="rect">
            <a:avLst/>
          </a:prstGeom>
          <a:noFill/>
        </p:spPr>
      </p:pic>
      <p:pic>
        <p:nvPicPr>
          <p:cNvPr id="4101" name="Picture 5" descr="\\NASHANSELMA2\weekendschool\screenshots\piandmore20170621Jun061498069362.jpg"/>
          <p:cNvPicPr>
            <a:picLocks noChangeAspect="1" noChangeArrowheads="1"/>
          </p:cNvPicPr>
          <p:nvPr/>
        </p:nvPicPr>
        <p:blipFill>
          <a:blip r:embed="rId6" cstate="print"/>
          <a:srcRect b="14092"/>
          <a:stretch>
            <a:fillRect/>
          </a:stretch>
        </p:blipFill>
        <p:spPr bwMode="auto">
          <a:xfrm>
            <a:off x="6588224" y="4011910"/>
            <a:ext cx="1743075" cy="360040"/>
          </a:xfrm>
          <a:prstGeom prst="rect">
            <a:avLst/>
          </a:prstGeom>
          <a:noFill/>
        </p:spPr>
      </p:pic>
      <p:cxnSp>
        <p:nvCxnSpPr>
          <p:cNvPr id="11" name="Rechte verbindingslijn met pijl 10"/>
          <p:cNvCxnSpPr/>
          <p:nvPr/>
        </p:nvCxnSpPr>
        <p:spPr>
          <a:xfrm flipV="1">
            <a:off x="4427984" y="1563638"/>
            <a:ext cx="1584176" cy="7200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Rechte verbindingslijn met pijl 12"/>
          <p:cNvCxnSpPr/>
          <p:nvPr/>
        </p:nvCxnSpPr>
        <p:spPr>
          <a:xfrm>
            <a:off x="3491880" y="2355726"/>
            <a:ext cx="2880320" cy="28803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Rechte verbindingslijn met pijl 15"/>
          <p:cNvCxnSpPr>
            <a:endCxn id="4100" idx="1"/>
          </p:cNvCxnSpPr>
          <p:nvPr/>
        </p:nvCxnSpPr>
        <p:spPr>
          <a:xfrm>
            <a:off x="3563888" y="2787774"/>
            <a:ext cx="3672408" cy="79123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Rechte verbindingslijn met pijl 17"/>
          <p:cNvCxnSpPr>
            <a:endCxn id="4101" idx="1"/>
          </p:cNvCxnSpPr>
          <p:nvPr/>
        </p:nvCxnSpPr>
        <p:spPr>
          <a:xfrm>
            <a:off x="3851920" y="3075806"/>
            <a:ext cx="2736304" cy="111612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4103" name="Picture 7" descr="\\NASHANSELMA2\weekendschool\screenshots\piandmore20170621Jun061498069816.jpg"/>
          <p:cNvPicPr>
            <a:picLocks noChangeAspect="1" noChangeArrowheads="1"/>
          </p:cNvPicPr>
          <p:nvPr/>
        </p:nvPicPr>
        <p:blipFill>
          <a:blip r:embed="rId7" cstate="print"/>
          <a:srcRect/>
          <a:stretch>
            <a:fillRect/>
          </a:stretch>
        </p:blipFill>
        <p:spPr bwMode="auto">
          <a:xfrm>
            <a:off x="2123728" y="987574"/>
            <a:ext cx="452140" cy="395623"/>
          </a:xfrm>
          <a:prstGeom prst="rect">
            <a:avLst/>
          </a:prstGeom>
          <a:noFill/>
        </p:spPr>
      </p:pic>
      <p:cxnSp>
        <p:nvCxnSpPr>
          <p:cNvPr id="25" name="Rechte verbindingslijn met pijl 24"/>
          <p:cNvCxnSpPr/>
          <p:nvPr/>
        </p:nvCxnSpPr>
        <p:spPr>
          <a:xfrm>
            <a:off x="3563888" y="2139702"/>
            <a:ext cx="2808312" cy="28803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131590"/>
          </a:xfrm>
        </p:spPr>
        <p:txBody>
          <a:bodyPr>
            <a:normAutofit fontScale="90000"/>
          </a:bodyPr>
          <a:lstStyle/>
          <a:p>
            <a:r>
              <a:rPr lang="nl-NL" dirty="0" smtClean="0"/>
              <a:t>Als je na de les naar de presentatie kijkt …</a:t>
            </a:r>
            <a:endParaRPr lang="nl-NL" dirty="0"/>
          </a:p>
        </p:txBody>
      </p:sp>
      <p:sp>
        <p:nvSpPr>
          <p:cNvPr id="3" name="Tijdelijke aanduiding voor inhoud 2"/>
          <p:cNvSpPr>
            <a:spLocks noGrp="1"/>
          </p:cNvSpPr>
          <p:nvPr>
            <p:ph idx="1"/>
          </p:nvPr>
        </p:nvSpPr>
        <p:spPr/>
        <p:txBody>
          <a:bodyPr/>
          <a:lstStyle/>
          <a:p>
            <a:r>
              <a:rPr lang="nl-NL" dirty="0" smtClean="0"/>
              <a:t>Kijk dan ook naar eventuele sprekers notities die op sommige pagina’s aanwezig zijn.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a:t>
            </a:fld>
            <a:endParaRPr lang="nl-NL"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smtClean="0"/>
              <a:t>Werkt het? </a:t>
            </a:r>
            <a:r>
              <a:rPr lang="nl-NL" sz="3100" dirty="0" smtClean="0"/>
              <a:t>(zie de volgende pagina voor hulp)</a:t>
            </a:r>
            <a:r>
              <a:rPr lang="nl-NL" dirty="0" smtClean="0"/>
              <a:t> </a:t>
            </a:r>
            <a:endParaRPr lang="nl-NL" dirty="0"/>
          </a:p>
        </p:txBody>
      </p:sp>
      <p:sp>
        <p:nvSpPr>
          <p:cNvPr id="3" name="Tijdelijke aanduiding voor inhoud 2"/>
          <p:cNvSpPr>
            <a:spLocks noGrp="1"/>
          </p:cNvSpPr>
          <p:nvPr>
            <p:ph idx="1"/>
          </p:nvPr>
        </p:nvSpPr>
        <p:spPr/>
        <p:txBody>
          <a:bodyPr>
            <a:normAutofit lnSpcReduction="10000"/>
          </a:bodyPr>
          <a:lstStyle/>
          <a:p>
            <a:r>
              <a:rPr lang="nl-NL" dirty="0" smtClean="0"/>
              <a:t>Als de LED op de Arduino langzaam knippert, dan pas is het config bestand gedownload en werkt scratchClient.</a:t>
            </a:r>
          </a:p>
          <a:p>
            <a:r>
              <a:rPr lang="nl-NL" dirty="0" smtClean="0"/>
              <a:t>Dit kan 5 seconde duren.</a:t>
            </a:r>
          </a:p>
          <a:p>
            <a:r>
              <a:rPr lang="nl-NL" dirty="0" smtClean="0"/>
              <a:t>Zet de waarde van variabele </a:t>
            </a:r>
            <a:r>
              <a:rPr lang="nl-NL" i="1" dirty="0" smtClean="0"/>
              <a:t>Big Red LED </a:t>
            </a:r>
            <a:r>
              <a:rPr lang="nl-NL" dirty="0" smtClean="0"/>
              <a:t>op 1.</a:t>
            </a:r>
          </a:p>
          <a:p>
            <a:pPr lvl="1"/>
            <a:r>
              <a:rPr lang="nl-NL" dirty="0" smtClean="0"/>
              <a:t>Je kunt de schuif op de variabele gebruiken. Zie je geen schuif? Dubbelklik dan een paar keer op de variabele. </a:t>
            </a:r>
          </a:p>
          <a:p>
            <a:pPr lvl="1"/>
            <a:r>
              <a:rPr lang="nl-NL" dirty="0" smtClean="0"/>
              <a:t>Brandt de LED?</a:t>
            </a:r>
          </a:p>
          <a:p>
            <a:r>
              <a:rPr lang="nl-NL" dirty="0" smtClean="0"/>
              <a:t>Druk op de knop op het breadboard. </a:t>
            </a:r>
          </a:p>
          <a:p>
            <a:pPr lvl="1"/>
            <a:r>
              <a:rPr lang="nl-NL" dirty="0" smtClean="0"/>
              <a:t>Zie je de waarde van de sensor </a:t>
            </a:r>
            <a:r>
              <a:rPr lang="nl-NL" i="1" dirty="0" smtClean="0"/>
              <a:t>Button</a:t>
            </a:r>
            <a:r>
              <a:rPr lang="nl-NL" dirty="0" smtClean="0"/>
              <a:t> veranderen van 1 naar 0?</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40</a:t>
            </a:fld>
            <a:endParaRPr lang="nl-NL"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dirty="0" smtClean="0"/>
              <a:t>Wat als het niet werkt?</a:t>
            </a:r>
            <a:endParaRPr lang="nl-NL" dirty="0"/>
          </a:p>
        </p:txBody>
      </p:sp>
      <p:sp>
        <p:nvSpPr>
          <p:cNvPr id="3" name="Tijdelijke aanduiding voor inhoud 2"/>
          <p:cNvSpPr>
            <a:spLocks noGrp="1"/>
          </p:cNvSpPr>
          <p:nvPr>
            <p:ph idx="1"/>
          </p:nvPr>
        </p:nvSpPr>
        <p:spPr/>
        <p:txBody>
          <a:bodyPr>
            <a:normAutofit fontScale="85000" lnSpcReduction="10000"/>
          </a:bodyPr>
          <a:lstStyle/>
          <a:p>
            <a:r>
              <a:rPr lang="nl-NL" dirty="0" smtClean="0"/>
              <a:t>Controleer of je meerdere instanties van Scratch open hebt</a:t>
            </a:r>
          </a:p>
          <a:p>
            <a:pPr lvl="1"/>
            <a:r>
              <a:rPr lang="nl-NL" dirty="0" smtClean="0"/>
              <a:t>scratchClient kan slechts werken met één Scratch tegelijk.</a:t>
            </a:r>
          </a:p>
          <a:p>
            <a:r>
              <a:rPr lang="nl-NL" dirty="0" smtClean="0"/>
              <a:t>Controleer de output van scratchClient in het terminal venster </a:t>
            </a:r>
          </a:p>
          <a:p>
            <a:pPr lvl="1"/>
            <a:r>
              <a:rPr lang="nl-NL" dirty="0" smtClean="0"/>
              <a:t>Heeft scratchClient het bord gevonden?</a:t>
            </a:r>
          </a:p>
          <a:p>
            <a:r>
              <a:rPr lang="nl-NL" dirty="0" smtClean="0"/>
              <a:t>Soms, vooral na het opstarten, als alles verder goed lijkt, kan het helpen om de USB stekker uit het bord te trekken en er weer in te stoppen. </a:t>
            </a:r>
          </a:p>
          <a:p>
            <a:r>
              <a:rPr lang="nl-NL" dirty="0" smtClean="0"/>
              <a:t>Probeer de variabelen to monitoren (zie volgende pagina).</a:t>
            </a:r>
          </a:p>
          <a:p>
            <a:r>
              <a:rPr lang="nl-NL" dirty="0" smtClean="0"/>
              <a:t>Mocht alles falen, dan kan scratchClient gestart worden met tracing aan. </a:t>
            </a:r>
          </a:p>
          <a:p>
            <a:r>
              <a:rPr lang="nl-NL" dirty="0" smtClean="0"/>
              <a:t>Maar we zijn er natuurlijk om je te helpen bij elke stap.</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41</a:t>
            </a:fld>
            <a:endParaRPr lang="nl-NL"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Het monitoren van de variabelen</a:t>
            </a:r>
            <a:endParaRPr lang="nl-NL" dirty="0"/>
          </a:p>
        </p:txBody>
      </p:sp>
      <p:sp>
        <p:nvSpPr>
          <p:cNvPr id="3" name="Tijdelijke aanduiding voor inhoud 2"/>
          <p:cNvSpPr>
            <a:spLocks noGrp="1"/>
          </p:cNvSpPr>
          <p:nvPr>
            <p:ph idx="1"/>
          </p:nvPr>
        </p:nvSpPr>
        <p:spPr/>
        <p:txBody>
          <a:bodyPr>
            <a:normAutofit fontScale="85000" lnSpcReduction="10000"/>
          </a:bodyPr>
          <a:lstStyle/>
          <a:p>
            <a:r>
              <a:rPr lang="nl-NL" dirty="0" smtClean="0"/>
              <a:t>Open de browser</a:t>
            </a:r>
          </a:p>
          <a:p>
            <a:r>
              <a:rPr lang="nl-NL" dirty="0" smtClean="0"/>
              <a:t>Tik: </a:t>
            </a:r>
            <a:r>
              <a:rPr lang="nl-NL" i="1" dirty="0" smtClean="0"/>
              <a:t>localhost:8080</a:t>
            </a:r>
          </a:p>
          <a:p>
            <a:r>
              <a:rPr lang="nl-NL" dirty="0" smtClean="0"/>
              <a:t>Klik op </a:t>
            </a:r>
            <a:r>
              <a:rPr lang="nl-NL" i="1" dirty="0" smtClean="0"/>
              <a:t>adapters</a:t>
            </a:r>
          </a:p>
          <a:p>
            <a:r>
              <a:rPr lang="nl-NL" dirty="0" smtClean="0"/>
              <a:t>Let op de input en output richtingen: </a:t>
            </a:r>
          </a:p>
          <a:p>
            <a:pPr lvl="1"/>
            <a:r>
              <a:rPr lang="nl-NL" dirty="0" smtClean="0"/>
              <a:t>Output van een adapter is een input voor Scratch.</a:t>
            </a:r>
          </a:p>
          <a:p>
            <a:pPr lvl="1"/>
            <a:r>
              <a:rPr lang="nl-NL" dirty="0" smtClean="0"/>
              <a:t>Output van scratch is een input voor de adapters. </a:t>
            </a:r>
          </a:p>
          <a:p>
            <a:pPr lvl="1"/>
            <a:r>
              <a:rPr lang="nl-NL" dirty="0" smtClean="0"/>
              <a:t>Daarom lijkt het dat de namen input en output omgekeerd zijn van wat in het config bestand staat. </a:t>
            </a:r>
          </a:p>
          <a:p>
            <a:pPr lvl="1"/>
            <a:r>
              <a:rPr lang="nl-NL" dirty="0" smtClean="0"/>
              <a:t>Daarom is het het handigste om naar de namen van de variabelen te kijken. </a:t>
            </a:r>
          </a:p>
          <a:p>
            <a:r>
              <a:rPr lang="nl-NL" dirty="0" smtClean="0"/>
              <a:t>Je zult zien dat de waarden alleen worden weergegeven nadat de variabele een andere waarde gekregen heeft (anders staat er een vraagteken (?)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42</a:t>
            </a:fld>
            <a:endParaRPr lang="nl-NL"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Programma in Scratch</a:t>
            </a:r>
            <a:endParaRPr lang="nl-NL" dirty="0"/>
          </a:p>
        </p:txBody>
      </p:sp>
      <p:sp>
        <p:nvSpPr>
          <p:cNvPr id="3" name="Tijdelijke aanduiding voor inhoud 2"/>
          <p:cNvSpPr>
            <a:spLocks noGrp="1"/>
          </p:cNvSpPr>
          <p:nvPr>
            <p:ph idx="1"/>
          </p:nvPr>
        </p:nvSpPr>
        <p:spPr>
          <a:xfrm>
            <a:off x="457200" y="1200151"/>
            <a:ext cx="4042792" cy="3394472"/>
          </a:xfrm>
        </p:spPr>
        <p:txBody>
          <a:bodyPr/>
          <a:lstStyle/>
          <a:p>
            <a:r>
              <a:rPr lang="nl-NL" dirty="0" smtClean="0"/>
              <a:t>Maak een programma in Scratch dat de rode LED laat branden als je de knop indrukt.</a:t>
            </a:r>
          </a:p>
          <a:p>
            <a:r>
              <a:rPr lang="nl-NL" dirty="0" smtClean="0"/>
              <a:t>Dit heb je nodig</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43</a:t>
            </a:fld>
            <a:endParaRPr lang="nl-NL" dirty="0"/>
          </a:p>
        </p:txBody>
      </p:sp>
      <p:pic>
        <p:nvPicPr>
          <p:cNvPr id="5122" name="Picture 2" descr="\\NASHANSELMA2\weekendschool\screenshots\piandmore20170621Jun061498068198.jpg"/>
          <p:cNvPicPr>
            <a:picLocks noChangeAspect="1" noChangeArrowheads="1"/>
          </p:cNvPicPr>
          <p:nvPr/>
        </p:nvPicPr>
        <p:blipFill>
          <a:blip r:embed="rId3" cstate="print"/>
          <a:srcRect/>
          <a:stretch>
            <a:fillRect/>
          </a:stretch>
        </p:blipFill>
        <p:spPr bwMode="auto">
          <a:xfrm>
            <a:off x="4788024" y="1419622"/>
            <a:ext cx="3248025" cy="2209800"/>
          </a:xfrm>
          <a:prstGeom prst="rect">
            <a:avLst/>
          </a:prstGeom>
          <a:noFill/>
        </p:spPr>
      </p:pic>
      <p:cxnSp>
        <p:nvCxnSpPr>
          <p:cNvPr id="6" name="Rechte verbindingslijn met pijl 5"/>
          <p:cNvCxnSpPr/>
          <p:nvPr/>
        </p:nvCxnSpPr>
        <p:spPr>
          <a:xfrm flipV="1">
            <a:off x="2771800" y="2355726"/>
            <a:ext cx="1872208" cy="64807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Denk je nog aan …</a:t>
            </a:r>
            <a:endParaRPr lang="nl-NL" dirty="0"/>
          </a:p>
        </p:txBody>
      </p:sp>
      <p:sp>
        <p:nvSpPr>
          <p:cNvPr id="3" name="Tijdelijke aanduiding voor inhoud 2"/>
          <p:cNvSpPr>
            <a:spLocks noGrp="1"/>
          </p:cNvSpPr>
          <p:nvPr>
            <p:ph idx="1"/>
          </p:nvPr>
        </p:nvSpPr>
        <p:spPr/>
        <p:txBody>
          <a:bodyPr/>
          <a:lstStyle/>
          <a:p>
            <a:r>
              <a:rPr lang="nl-NL" dirty="0" smtClean="0"/>
              <a:t>Sla je Scratch programma regelmatig op. Anders is het verloren als de spanning wegvalt.  </a:t>
            </a:r>
          </a:p>
          <a:p>
            <a:pPr lvl="1"/>
            <a:r>
              <a:rPr lang="nl-NL" dirty="0" smtClean="0"/>
              <a:t>Het wegvallen van de spanning kan makkelijk gebeuren, want je bent bezig om kabels erin en eruit te halen en dan kan de voedingsteker van de Raspberry Pi los raken. </a:t>
            </a:r>
          </a:p>
          <a:p>
            <a:r>
              <a:rPr lang="nl-NL" dirty="0" smtClean="0"/>
              <a:t>Om de zoveel tijd het Scratch bestand naar een backup bestand te kopiëren? </a:t>
            </a:r>
          </a:p>
          <a:p>
            <a:pPr lvl="1"/>
            <a:r>
              <a:rPr lang="nl-NL" dirty="0" smtClean="0"/>
              <a:t>Aanbeveling: geef die kopieen een volgnummer.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44</a:t>
            </a:fld>
            <a:endParaRPr lang="nl-NL"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a:xfrm>
            <a:off x="323528" y="1597819"/>
            <a:ext cx="8424936" cy="1102519"/>
          </a:xfrm>
        </p:spPr>
        <p:txBody>
          <a:bodyPr>
            <a:normAutofit fontScale="90000"/>
          </a:bodyPr>
          <a:lstStyle/>
          <a:p>
            <a:pPr algn="ctr"/>
            <a:r>
              <a:rPr lang="nl-NL" dirty="0" smtClean="0"/>
              <a:t>Deel 6: Voeg de grote groene LED toe</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45</a:t>
            </a:fld>
            <a:endParaRPr lang="nl-NL"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dirty="0" smtClean="0"/>
              <a:t>Verander de bedrading op het bord</a:t>
            </a:r>
            <a:endParaRPr lang="nl-NL" dirty="0"/>
          </a:p>
        </p:txBody>
      </p:sp>
      <p:sp>
        <p:nvSpPr>
          <p:cNvPr id="3" name="Tijdelijke aanduiding voor inhoud 2"/>
          <p:cNvSpPr>
            <a:spLocks noGrp="1"/>
          </p:cNvSpPr>
          <p:nvPr>
            <p:ph idx="1"/>
          </p:nvPr>
        </p:nvSpPr>
        <p:spPr/>
        <p:txBody>
          <a:bodyPr/>
          <a:lstStyle/>
          <a:p>
            <a:r>
              <a:rPr lang="nl-NL" dirty="0" smtClean="0"/>
              <a:t>Als je de bedrading op het bord verandert ... </a:t>
            </a:r>
          </a:p>
          <a:p>
            <a:pPr lvl="1"/>
            <a:r>
              <a:rPr lang="nl-NL" dirty="0" smtClean="0"/>
              <a:t>Trek dan eerst de USB kabel eruit (uit het bord of uit de hub) </a:t>
            </a:r>
          </a:p>
          <a:p>
            <a:pPr lvl="1"/>
            <a:r>
              <a:rPr lang="nl-NL" dirty="0" smtClean="0"/>
              <a:t>Schakel de 9V voeding uit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46</a:t>
            </a:fld>
            <a:endParaRPr lang="nl-NL"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M5810video\Documents\Weekendschool\Pi And More\PiAndMore WS - 2 -Green LED_bb.jpg"/>
          <p:cNvPicPr>
            <a:picLocks noChangeAspect="1" noChangeArrowheads="1"/>
          </p:cNvPicPr>
          <p:nvPr/>
        </p:nvPicPr>
        <p:blipFill>
          <a:blip r:embed="rId3" cstate="print"/>
          <a:srcRect/>
          <a:stretch>
            <a:fillRect/>
          </a:stretch>
        </p:blipFill>
        <p:spPr bwMode="auto">
          <a:xfrm>
            <a:off x="0" y="1100112"/>
            <a:ext cx="5223154" cy="3529990"/>
          </a:xfrm>
          <a:prstGeom prst="rect">
            <a:avLst/>
          </a:prstGeom>
          <a:noFill/>
        </p:spPr>
      </p:pic>
      <p:sp>
        <p:nvSpPr>
          <p:cNvPr id="2" name="Titel 1"/>
          <p:cNvSpPr>
            <a:spLocks noGrp="1"/>
          </p:cNvSpPr>
          <p:nvPr>
            <p:ph type="title"/>
          </p:nvPr>
        </p:nvSpPr>
        <p:spPr/>
        <p:txBody>
          <a:bodyPr/>
          <a:lstStyle/>
          <a:p>
            <a:r>
              <a:rPr lang="nl-NL" dirty="0" smtClean="0"/>
              <a:t>Het toevoegen van de groene LED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47</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14" name="PIJL-OMHOOG 13"/>
          <p:cNvSpPr/>
          <p:nvPr/>
        </p:nvSpPr>
        <p:spPr>
          <a:xfrm>
            <a:off x="2483768"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Check en sluit opnieuw aan</a:t>
            </a:r>
            <a:endParaRPr lang="nl-NL" dirty="0"/>
          </a:p>
        </p:txBody>
      </p:sp>
      <p:sp>
        <p:nvSpPr>
          <p:cNvPr id="3" name="Tijdelijke aanduiding voor inhoud 2"/>
          <p:cNvSpPr>
            <a:spLocks noGrp="1"/>
          </p:cNvSpPr>
          <p:nvPr>
            <p:ph idx="1"/>
          </p:nvPr>
        </p:nvSpPr>
        <p:spPr/>
        <p:txBody>
          <a:bodyPr/>
          <a:lstStyle/>
          <a:p>
            <a:r>
              <a:rPr lang="nl-NL" dirty="0" smtClean="0"/>
              <a:t>Check dat de bedrading correct is</a:t>
            </a:r>
          </a:p>
          <a:p>
            <a:r>
              <a:rPr lang="nl-NL" dirty="0" smtClean="0"/>
              <a:t>Schakel de 9 volt voeding weer in</a:t>
            </a:r>
          </a:p>
          <a:p>
            <a:r>
              <a:rPr lang="nl-NL" dirty="0" smtClean="0"/>
              <a:t>Sluit de USB kabel weer aan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48</a:t>
            </a:fld>
            <a:endParaRPr lang="nl-NL"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05978"/>
            <a:ext cx="8229600" cy="1069627"/>
          </a:xfrm>
        </p:spPr>
        <p:txBody>
          <a:bodyPr>
            <a:normAutofit fontScale="90000"/>
          </a:bodyPr>
          <a:lstStyle/>
          <a:p>
            <a:r>
              <a:rPr lang="nl-NL" dirty="0" smtClean="0"/>
              <a:t>Werk het config bestand bij en start scratchClient opnieuw</a:t>
            </a:r>
            <a:endParaRPr lang="nl-NL" dirty="0"/>
          </a:p>
        </p:txBody>
      </p:sp>
      <p:sp>
        <p:nvSpPr>
          <p:cNvPr id="3" name="Tijdelijke aanduiding voor inhoud 2"/>
          <p:cNvSpPr>
            <a:spLocks noGrp="1"/>
          </p:cNvSpPr>
          <p:nvPr>
            <p:ph idx="1"/>
          </p:nvPr>
        </p:nvSpPr>
        <p:spPr>
          <a:xfrm>
            <a:off x="457200" y="1419621"/>
            <a:ext cx="8229600" cy="3175001"/>
          </a:xfrm>
        </p:spPr>
        <p:txBody>
          <a:bodyPr/>
          <a:lstStyle/>
          <a:p>
            <a:r>
              <a:rPr lang="nl-NL" dirty="0" smtClean="0"/>
              <a:t>Stop scratchClient (sluit het venster)</a:t>
            </a:r>
          </a:p>
          <a:p>
            <a:r>
              <a:rPr lang="nl-NL" dirty="0" smtClean="0"/>
              <a:t>Gebruik het config tool (die nog steeds open zou moeten zijn)</a:t>
            </a:r>
          </a:p>
          <a:p>
            <a:r>
              <a:rPr lang="nl-NL" dirty="0" smtClean="0"/>
              <a:t>Definieer een output (direction: out, function: output) op pen 2 en noem die </a:t>
            </a:r>
            <a:r>
              <a:rPr lang="nl-NL" i="1" dirty="0" smtClean="0"/>
              <a:t>Big Green LED</a:t>
            </a:r>
          </a:p>
          <a:p>
            <a:r>
              <a:rPr lang="nl-NL" dirty="0" smtClean="0"/>
              <a:t>Sla het config bestand op (en laat het venster open)</a:t>
            </a:r>
          </a:p>
          <a:p>
            <a:r>
              <a:rPr lang="nl-NL" dirty="0" smtClean="0"/>
              <a:t>Herstart scratchClient met het script dat je eerder gemaakt hebt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49</a:t>
            </a:fld>
            <a:endParaRPr lang="nl-NL"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Users\M5810video\Pictures\Picasa\Exports\2016-11-27 - Weekendschool Programmeren Les 3\2-P1020534 - kopie.JPG"/>
          <p:cNvPicPr>
            <a:picLocks noChangeAspect="1" noChangeArrowheads="1"/>
          </p:cNvPicPr>
          <p:nvPr/>
        </p:nvPicPr>
        <p:blipFill>
          <a:blip r:embed="rId3" cstate="print"/>
          <a:srcRect/>
          <a:stretch>
            <a:fillRect/>
          </a:stretch>
        </p:blipFill>
        <p:spPr bwMode="auto">
          <a:xfrm>
            <a:off x="3419872" y="195486"/>
            <a:ext cx="2067700" cy="3384376"/>
          </a:xfrm>
          <a:prstGeom prst="rect">
            <a:avLst/>
          </a:prstGeom>
          <a:noFill/>
        </p:spPr>
      </p:pic>
      <p:sp>
        <p:nvSpPr>
          <p:cNvPr id="2" name="Titel 1"/>
          <p:cNvSpPr>
            <a:spLocks noGrp="1"/>
          </p:cNvSpPr>
          <p:nvPr>
            <p:ph type="title"/>
          </p:nvPr>
        </p:nvSpPr>
        <p:spPr/>
        <p:txBody>
          <a:bodyPr/>
          <a:lstStyle/>
          <a:p>
            <a:r>
              <a:rPr lang="nl-NL" dirty="0" smtClean="0"/>
              <a:t>Ergonomics</a:t>
            </a:r>
            <a:endParaRPr lang="nl-NL" dirty="0"/>
          </a:p>
        </p:txBody>
      </p:sp>
      <p:sp>
        <p:nvSpPr>
          <p:cNvPr id="3" name="Tijdelijke aanduiding voor inhoud 2"/>
          <p:cNvSpPr>
            <a:spLocks noGrp="1"/>
          </p:cNvSpPr>
          <p:nvPr>
            <p:ph idx="1"/>
          </p:nvPr>
        </p:nvSpPr>
        <p:spPr>
          <a:xfrm>
            <a:off x="457200" y="1200151"/>
            <a:ext cx="2818656" cy="3027783"/>
          </a:xfrm>
        </p:spPr>
        <p:txBody>
          <a:bodyPr>
            <a:normAutofit fontScale="70000" lnSpcReduction="20000"/>
          </a:bodyPr>
          <a:lstStyle/>
          <a:p>
            <a:r>
              <a:rPr lang="nl-NL" dirty="0" smtClean="0"/>
              <a:t>At the Weekendschool we teach children 5 golden rules how to sit when using computers:</a:t>
            </a:r>
          </a:p>
          <a:p>
            <a:pPr lvl="1"/>
            <a:r>
              <a:rPr lang="nl-NL" dirty="0" smtClean="0"/>
              <a:t>Rest your arms on the table in a natural fashion.</a:t>
            </a:r>
          </a:p>
          <a:p>
            <a:pPr lvl="1"/>
            <a:r>
              <a:rPr lang="nl-NL" dirty="0" smtClean="0"/>
              <a:t>If you do not need the keyboard, move it up and give room to the mouse.</a:t>
            </a:r>
          </a:p>
          <a:p>
            <a:pPr lvl="1"/>
            <a:r>
              <a:rPr lang="nl-NL" dirty="0" smtClean="0"/>
              <a:t>Have the monitor at arms length.</a:t>
            </a:r>
          </a:p>
          <a:p>
            <a:pPr lvl="1"/>
            <a:r>
              <a:rPr lang="nl-NL" dirty="0" smtClean="0"/>
              <a:t>Change position (lean forward, backward etc.).</a:t>
            </a:r>
          </a:p>
          <a:p>
            <a:pPr lvl="1"/>
            <a:r>
              <a:rPr lang="nl-NL" dirty="0" smtClean="0"/>
              <a:t>Frequently stop, walk around and exercise.</a:t>
            </a:r>
            <a:endParaRPr lang="nl-NL" dirty="0"/>
          </a:p>
        </p:txBody>
      </p:sp>
      <p:pic>
        <p:nvPicPr>
          <p:cNvPr id="3074" name="Picture 2" descr="C:\Users\M5810video\Pictures\Picasa\Exports\2016-11-27 - Weekendschool Programmeren Les 3\1-P1020534.JPG"/>
          <p:cNvPicPr>
            <a:picLocks noChangeAspect="1" noChangeArrowheads="1"/>
          </p:cNvPicPr>
          <p:nvPr/>
        </p:nvPicPr>
        <p:blipFill>
          <a:blip r:embed="rId4" cstate="print"/>
          <a:srcRect/>
          <a:stretch>
            <a:fillRect/>
          </a:stretch>
        </p:blipFill>
        <p:spPr bwMode="auto">
          <a:xfrm>
            <a:off x="5580112" y="195485"/>
            <a:ext cx="3336032" cy="4448043"/>
          </a:xfrm>
          <a:prstGeom prst="rect">
            <a:avLst/>
          </a:prstGeom>
          <a:noFill/>
        </p:spPr>
      </p:pic>
      <p:sp>
        <p:nvSpPr>
          <p:cNvPr id="5" name="Tekstvak 4"/>
          <p:cNvSpPr txBox="1"/>
          <p:nvPr/>
        </p:nvSpPr>
        <p:spPr>
          <a:xfrm>
            <a:off x="3491880" y="4155926"/>
            <a:ext cx="2016224" cy="923330"/>
          </a:xfrm>
          <a:prstGeom prst="rect">
            <a:avLst/>
          </a:prstGeom>
          <a:noFill/>
        </p:spPr>
        <p:txBody>
          <a:bodyPr wrap="square" rtlCol="0">
            <a:spAutoFit/>
          </a:bodyPr>
          <a:lstStyle/>
          <a:p>
            <a:r>
              <a:rPr lang="nl-NL" dirty="0" smtClean="0"/>
              <a:t>To change the height, use the two upper wingnuts.</a:t>
            </a:r>
            <a:endParaRPr lang="nl-NL" dirty="0"/>
          </a:p>
        </p:txBody>
      </p:sp>
      <p:cxnSp>
        <p:nvCxnSpPr>
          <p:cNvPr id="7" name="Rechte verbindingslijn met pijl 6"/>
          <p:cNvCxnSpPr/>
          <p:nvPr/>
        </p:nvCxnSpPr>
        <p:spPr>
          <a:xfrm flipV="1">
            <a:off x="3851920" y="2571750"/>
            <a:ext cx="432048" cy="1584176"/>
          </a:xfrm>
          <a:prstGeom prst="straightConnector1">
            <a:avLst/>
          </a:prstGeom>
          <a:ln w="38100">
            <a:solidFill>
              <a:srgbClr val="00CC66"/>
            </a:solidFill>
            <a:tailEnd type="arrow"/>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p:cNvCxnSpPr/>
          <p:nvPr/>
        </p:nvCxnSpPr>
        <p:spPr>
          <a:xfrm flipH="1" flipV="1">
            <a:off x="4572000" y="2211710"/>
            <a:ext cx="504056" cy="2016224"/>
          </a:xfrm>
          <a:prstGeom prst="straightConnector1">
            <a:avLst/>
          </a:prstGeom>
          <a:ln w="38100">
            <a:solidFill>
              <a:srgbClr val="00CC66"/>
            </a:solidFill>
            <a:tailEnd type="arrow"/>
          </a:ln>
        </p:spPr>
        <p:style>
          <a:lnRef idx="1">
            <a:schemeClr val="accent1"/>
          </a:lnRef>
          <a:fillRef idx="0">
            <a:schemeClr val="accent1"/>
          </a:fillRef>
          <a:effectRef idx="0">
            <a:schemeClr val="accent1"/>
          </a:effectRef>
          <a:fontRef idx="minor">
            <a:schemeClr val="tx1"/>
          </a:fontRef>
        </p:style>
      </p:cxnSp>
      <p:sp>
        <p:nvSpPr>
          <p:cNvPr id="9" name="Tijdelijke aanduiding voor dianummer 8"/>
          <p:cNvSpPr>
            <a:spLocks noGrp="1"/>
          </p:cNvSpPr>
          <p:nvPr>
            <p:ph type="sldNum" sz="quarter" idx="12"/>
          </p:nvPr>
        </p:nvSpPr>
        <p:spPr/>
        <p:txBody>
          <a:bodyPr/>
          <a:lstStyle/>
          <a:p>
            <a:fld id="{6802DAD7-DC19-4A9E-93C3-E71314786426}" type="slidenum">
              <a:rPr lang="nl-NL" smtClean="0"/>
              <a:pPr/>
              <a:t>5</a:t>
            </a:fld>
            <a:endParaRPr lang="nl-NL"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Werk het Scratch programma bij</a:t>
            </a:r>
            <a:endParaRPr lang="nl-NL" dirty="0"/>
          </a:p>
        </p:txBody>
      </p:sp>
      <p:sp>
        <p:nvSpPr>
          <p:cNvPr id="3" name="Tijdelijke aanduiding voor inhoud 2"/>
          <p:cNvSpPr>
            <a:spLocks noGrp="1"/>
          </p:cNvSpPr>
          <p:nvPr>
            <p:ph idx="1"/>
          </p:nvPr>
        </p:nvSpPr>
        <p:spPr>
          <a:xfrm>
            <a:off x="457200" y="1200151"/>
            <a:ext cx="4042792" cy="3394472"/>
          </a:xfrm>
        </p:spPr>
        <p:txBody>
          <a:bodyPr>
            <a:normAutofit fontScale="92500" lnSpcReduction="10000"/>
          </a:bodyPr>
          <a:lstStyle/>
          <a:p>
            <a:r>
              <a:rPr lang="nl-NL" dirty="0" smtClean="0"/>
              <a:t>Definieer de variabele </a:t>
            </a:r>
            <a:r>
              <a:rPr lang="nl-NL" i="1" dirty="0" smtClean="0"/>
              <a:t>Big Green LED</a:t>
            </a:r>
          </a:p>
          <a:p>
            <a:r>
              <a:rPr lang="nl-NL" dirty="0" smtClean="0"/>
              <a:t>Maak een sprite voor de groene LED </a:t>
            </a:r>
          </a:p>
          <a:p>
            <a:r>
              <a:rPr lang="nl-NL" dirty="0" smtClean="0"/>
              <a:t>Maak in die sprite een programma dat dit doet: </a:t>
            </a:r>
          </a:p>
          <a:p>
            <a:pPr lvl="1"/>
            <a:r>
              <a:rPr lang="nl-NL" dirty="0" smtClean="0"/>
              <a:t>Druk één keer: LED gaat aan</a:t>
            </a:r>
          </a:p>
          <a:p>
            <a:pPr lvl="1"/>
            <a:r>
              <a:rPr lang="nl-NL" dirty="0" smtClean="0"/>
              <a:t>Druk nogmaals: LED gaat uit</a:t>
            </a:r>
          </a:p>
          <a:p>
            <a:r>
              <a:rPr lang="nl-NL" dirty="0" smtClean="0"/>
              <a:t>Je hebt deze programma onderdelen nodig.</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50</a:t>
            </a:fld>
            <a:endParaRPr lang="nl-NL" dirty="0"/>
          </a:p>
        </p:txBody>
      </p:sp>
      <p:pic>
        <p:nvPicPr>
          <p:cNvPr id="6146" name="Picture 2" descr="\\NASHANSELMA2\weekendschool\screenshots\piandmore20170621Jun061498071119.jpg"/>
          <p:cNvPicPr>
            <a:picLocks noChangeAspect="1" noChangeArrowheads="1"/>
          </p:cNvPicPr>
          <p:nvPr/>
        </p:nvPicPr>
        <p:blipFill>
          <a:blip r:embed="rId3" cstate="print"/>
          <a:srcRect/>
          <a:stretch>
            <a:fillRect/>
          </a:stretch>
        </p:blipFill>
        <p:spPr bwMode="auto">
          <a:xfrm>
            <a:off x="4716016" y="1059582"/>
            <a:ext cx="3819525" cy="3028951"/>
          </a:xfrm>
          <a:prstGeom prst="rect">
            <a:avLst/>
          </a:prstGeom>
          <a:noFill/>
        </p:spPr>
      </p:pic>
      <p:cxnSp>
        <p:nvCxnSpPr>
          <p:cNvPr id="6" name="Rechte verbindingslijn met pijl 5"/>
          <p:cNvCxnSpPr/>
          <p:nvPr/>
        </p:nvCxnSpPr>
        <p:spPr>
          <a:xfrm flipV="1">
            <a:off x="3275856" y="4083918"/>
            <a:ext cx="1440160"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nl-NL" dirty="0" smtClean="0"/>
              <a:t>Deel 7: Voeg analoge input toe</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51</a:t>
            </a:fld>
            <a:endParaRPr lang="nl-NL"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smtClean="0"/>
              <a:t>De elektronica van een potentiometer</a:t>
            </a:r>
            <a:endParaRPr lang="nl-NL" dirty="0"/>
          </a:p>
        </p:txBody>
      </p:sp>
      <p:sp>
        <p:nvSpPr>
          <p:cNvPr id="3" name="Tijdelijke aanduiding voor inhoud 2"/>
          <p:cNvSpPr>
            <a:spLocks noGrp="1"/>
          </p:cNvSpPr>
          <p:nvPr>
            <p:ph idx="1"/>
          </p:nvPr>
        </p:nvSpPr>
        <p:spPr>
          <a:xfrm>
            <a:off x="457200" y="987574"/>
            <a:ext cx="8229600" cy="3607049"/>
          </a:xfrm>
        </p:spPr>
        <p:txBody>
          <a:bodyPr>
            <a:normAutofit/>
          </a:bodyPr>
          <a:lstStyle/>
          <a:p>
            <a:r>
              <a:rPr lang="nl-NL" sz="2000" dirty="0" smtClean="0"/>
              <a:t>De potmeter is een weerstand die wordt aangesloten tussen 5 V en 0 V. </a:t>
            </a:r>
          </a:p>
          <a:p>
            <a:r>
              <a:rPr lang="nl-NL" sz="2000" dirty="0" smtClean="0"/>
              <a:t>De spanning verandert gelijkmatig over de lengte van de weerstand.</a:t>
            </a:r>
          </a:p>
          <a:p>
            <a:pPr lvl="1"/>
            <a:r>
              <a:rPr lang="nl-NL" sz="1400" dirty="0" smtClean="0"/>
              <a:t>Bijvoorbeeld in het midden zal het 2.5 Volt zijn</a:t>
            </a:r>
          </a:p>
          <a:p>
            <a:pPr lvl="1"/>
            <a:r>
              <a:rPr lang="nl-NL" sz="1400" dirty="0" smtClean="0"/>
              <a:t>Dus dit is een analoog signaal. De waarde kan veranderen tussen 5 V en 0 V. </a:t>
            </a:r>
          </a:p>
          <a:p>
            <a:r>
              <a:rPr lang="nl-NL" sz="1800" dirty="0" smtClean="0"/>
              <a:t>Er zit een 1 kOhm weerstand in serie om de reden die we eerder hebben besproken.</a:t>
            </a:r>
          </a:p>
        </p:txBody>
      </p:sp>
      <p:sp>
        <p:nvSpPr>
          <p:cNvPr id="4" name="Rechthoek 3"/>
          <p:cNvSpPr/>
          <p:nvPr/>
        </p:nvSpPr>
        <p:spPr>
          <a:xfrm>
            <a:off x="1403648" y="2931790"/>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smtClean="0"/>
          </a:p>
          <a:p>
            <a:pPr algn="ctr"/>
            <a:endParaRPr lang="nl-NL" dirty="0" smtClean="0"/>
          </a:p>
          <a:p>
            <a:pPr algn="ctr"/>
            <a:endParaRPr lang="nl-NL" dirty="0" smtClean="0"/>
          </a:p>
          <a:p>
            <a:pPr algn="ctr"/>
            <a:r>
              <a:rPr lang="nl-NL" dirty="0" smtClean="0"/>
              <a:t>Arduino</a:t>
            </a:r>
            <a:endParaRPr lang="nl-NL" dirty="0"/>
          </a:p>
        </p:txBody>
      </p:sp>
      <p:sp>
        <p:nvSpPr>
          <p:cNvPr id="5" name="Rechthoek 4"/>
          <p:cNvSpPr/>
          <p:nvPr/>
        </p:nvSpPr>
        <p:spPr>
          <a:xfrm rot="5400000">
            <a:off x="4211960" y="3723878"/>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 name="Rechthoek 5"/>
          <p:cNvSpPr/>
          <p:nvPr/>
        </p:nvSpPr>
        <p:spPr>
          <a:xfrm>
            <a:off x="3131840" y="3579862"/>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cxnSp>
        <p:nvCxnSpPr>
          <p:cNvPr id="8" name="Rechte verbindingslijn 7"/>
          <p:cNvCxnSpPr/>
          <p:nvPr/>
        </p:nvCxnSpPr>
        <p:spPr>
          <a:xfrm>
            <a:off x="2267744" y="4948014"/>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2715766"/>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2571750"/>
            <a:ext cx="843436" cy="369332"/>
          </a:xfrm>
          <a:prstGeom prst="rect">
            <a:avLst/>
          </a:prstGeom>
          <a:noFill/>
        </p:spPr>
        <p:txBody>
          <a:bodyPr wrap="none" rtlCol="0">
            <a:spAutoFit/>
          </a:bodyPr>
          <a:lstStyle/>
          <a:p>
            <a:r>
              <a:rPr lang="nl-NL" dirty="0" smtClean="0"/>
              <a:t>+5 Volt</a:t>
            </a:r>
            <a:endParaRPr lang="nl-NL" dirty="0"/>
          </a:p>
        </p:txBody>
      </p:sp>
      <p:sp>
        <p:nvSpPr>
          <p:cNvPr id="11" name="Tekstvak 10"/>
          <p:cNvSpPr txBox="1"/>
          <p:nvPr/>
        </p:nvSpPr>
        <p:spPr>
          <a:xfrm>
            <a:off x="5436096" y="4774168"/>
            <a:ext cx="728020" cy="369332"/>
          </a:xfrm>
          <a:prstGeom prst="rect">
            <a:avLst/>
          </a:prstGeom>
          <a:noFill/>
        </p:spPr>
        <p:txBody>
          <a:bodyPr wrap="none" rtlCol="0">
            <a:spAutoFit/>
          </a:bodyPr>
          <a:lstStyle/>
          <a:p>
            <a:r>
              <a:rPr lang="nl-NL" dirty="0" smtClean="0"/>
              <a:t>0 Volt</a:t>
            </a:r>
            <a:endParaRPr lang="nl-NL" dirty="0"/>
          </a:p>
        </p:txBody>
      </p:sp>
      <p:cxnSp>
        <p:nvCxnSpPr>
          <p:cNvPr id="15" name="Vorm 14"/>
          <p:cNvCxnSpPr>
            <a:stCxn id="6" idx="3"/>
            <a:endCxn id="5" idx="2"/>
          </p:cNvCxnSpPr>
          <p:nvPr/>
        </p:nvCxnSpPr>
        <p:spPr>
          <a:xfrm>
            <a:off x="3563888" y="3651870"/>
            <a:ext cx="792088" cy="1440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a:stCxn id="5" idx="1"/>
          </p:cNvCxnSpPr>
          <p:nvPr/>
        </p:nvCxnSpPr>
        <p:spPr>
          <a:xfrm flipV="1">
            <a:off x="4427984" y="2715766"/>
            <a:ext cx="0" cy="864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stCxn id="5" idx="3"/>
          </p:cNvCxnSpPr>
          <p:nvPr/>
        </p:nvCxnSpPr>
        <p:spPr>
          <a:xfrm>
            <a:off x="4427984" y="4011910"/>
            <a:ext cx="0" cy="936104"/>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843808" y="3147814"/>
            <a:ext cx="1440160" cy="369332"/>
          </a:xfrm>
          <a:prstGeom prst="rect">
            <a:avLst/>
          </a:prstGeom>
          <a:noFill/>
        </p:spPr>
        <p:txBody>
          <a:bodyPr wrap="square" rtlCol="0">
            <a:spAutoFit/>
          </a:bodyPr>
          <a:lstStyle/>
          <a:p>
            <a:r>
              <a:rPr lang="nl-NL" dirty="0" smtClean="0"/>
              <a:t>1 kOhm</a:t>
            </a:r>
            <a:endParaRPr lang="nl-NL" dirty="0"/>
          </a:p>
        </p:txBody>
      </p:sp>
      <p:sp>
        <p:nvSpPr>
          <p:cNvPr id="29" name="Tekstvak 28"/>
          <p:cNvSpPr txBox="1"/>
          <p:nvPr/>
        </p:nvSpPr>
        <p:spPr>
          <a:xfrm>
            <a:off x="4499992" y="3579862"/>
            <a:ext cx="1440160" cy="369332"/>
          </a:xfrm>
          <a:prstGeom prst="rect">
            <a:avLst/>
          </a:prstGeom>
          <a:noFill/>
        </p:spPr>
        <p:txBody>
          <a:bodyPr wrap="square" rtlCol="0">
            <a:spAutoFit/>
          </a:bodyPr>
          <a:lstStyle/>
          <a:p>
            <a:r>
              <a:rPr lang="nl-NL" dirty="0" smtClean="0"/>
              <a:t>10 kOhm</a:t>
            </a:r>
            <a:endParaRPr lang="nl-NL" dirty="0"/>
          </a:p>
        </p:txBody>
      </p:sp>
      <p:cxnSp>
        <p:nvCxnSpPr>
          <p:cNvPr id="31" name="Rechte verbindingslijn 30"/>
          <p:cNvCxnSpPr>
            <a:stCxn id="6" idx="1"/>
            <a:endCxn id="32" idx="3"/>
          </p:cNvCxnSpPr>
          <p:nvPr/>
        </p:nvCxnSpPr>
        <p:spPr>
          <a:xfrm flipH="1" flipV="1">
            <a:off x="2187258" y="3649088"/>
            <a:ext cx="944582" cy="2782"/>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kstvak 31"/>
          <p:cNvSpPr txBox="1"/>
          <p:nvPr/>
        </p:nvSpPr>
        <p:spPr>
          <a:xfrm>
            <a:off x="1575222" y="3464422"/>
            <a:ext cx="612036" cy="369332"/>
          </a:xfrm>
          <a:prstGeom prst="rect">
            <a:avLst/>
          </a:prstGeom>
          <a:solidFill>
            <a:srgbClr val="FFFF00"/>
          </a:solidFill>
          <a:ln w="19050">
            <a:solidFill>
              <a:schemeClr val="tx1"/>
            </a:solidFill>
          </a:ln>
        </p:spPr>
        <p:txBody>
          <a:bodyPr wrap="square" rtlCol="0">
            <a:spAutoFit/>
          </a:bodyPr>
          <a:lstStyle/>
          <a:p>
            <a:r>
              <a:rPr lang="nl-NL" sz="900" dirty="0" smtClean="0"/>
              <a:t>Analoge input</a:t>
            </a:r>
            <a:endParaRPr lang="nl-NL" sz="900" dirty="0"/>
          </a:p>
        </p:txBody>
      </p:sp>
      <p:sp>
        <p:nvSpPr>
          <p:cNvPr id="38" name="Tekstvak 37"/>
          <p:cNvSpPr txBox="1"/>
          <p:nvPr/>
        </p:nvSpPr>
        <p:spPr>
          <a:xfrm>
            <a:off x="6444208" y="2715766"/>
            <a:ext cx="2376264" cy="1938992"/>
          </a:xfrm>
          <a:prstGeom prst="rect">
            <a:avLst/>
          </a:prstGeom>
          <a:noFill/>
        </p:spPr>
        <p:txBody>
          <a:bodyPr wrap="square" rtlCol="0">
            <a:spAutoFit/>
          </a:bodyPr>
          <a:lstStyle/>
          <a:p>
            <a:r>
              <a:rPr lang="nl-NL" sz="1200" dirty="0" smtClean="0"/>
              <a:t>Bedenk wat er gebeurt als de 1 kOhm weerstand er niet zou zijn en de pen zou gebruikt worden als  output en de potmeter zo  dicht staan bij de 0 Volt kant. </a:t>
            </a:r>
          </a:p>
          <a:p>
            <a:endParaRPr lang="nl-NL" sz="1200" dirty="0" smtClean="0"/>
          </a:p>
          <a:p>
            <a:r>
              <a:rPr lang="nl-NL" sz="1200" dirty="0" smtClean="0"/>
              <a:t>Dan zou de Arduino 5 Volt kunnen afgeven en de potmeter zou dit direct doorverbinden met de 0 Volt </a:t>
            </a:r>
            <a:r>
              <a:rPr lang="nl-NL" sz="1200" dirty="0" smtClean="0">
                <a:sym typeface="Wingdings" panose="05000000000000000000" pitchFamily="2" charset="2"/>
              </a:rPr>
              <a:t> kortsluiting.</a:t>
            </a:r>
            <a:endParaRPr lang="nl-NL" sz="1200" dirty="0"/>
          </a:p>
        </p:txBody>
      </p:sp>
      <p:sp>
        <p:nvSpPr>
          <p:cNvPr id="25" name="Tijdelijke aanduiding voor dianummer 24"/>
          <p:cNvSpPr>
            <a:spLocks noGrp="1"/>
          </p:cNvSpPr>
          <p:nvPr>
            <p:ph type="sldNum" sz="quarter" idx="12"/>
          </p:nvPr>
        </p:nvSpPr>
        <p:spPr/>
        <p:txBody>
          <a:bodyPr/>
          <a:lstStyle/>
          <a:p>
            <a:fld id="{6802DAD7-DC19-4A9E-93C3-E71314786426}" type="slidenum">
              <a:rPr lang="nl-NL" smtClean="0"/>
              <a:pPr/>
              <a:t>52</a:t>
            </a:fld>
            <a:endParaRPr lang="nl-NL" dirty="0"/>
          </a:p>
        </p:txBody>
      </p:sp>
      <p:cxnSp>
        <p:nvCxnSpPr>
          <p:cNvPr id="42" name="Gebogen verbindingslijn 41"/>
          <p:cNvCxnSpPr/>
          <p:nvPr/>
        </p:nvCxnSpPr>
        <p:spPr>
          <a:xfrm>
            <a:off x="8100392" y="2248189"/>
            <a:ext cx="540060" cy="288032"/>
          </a:xfrm>
          <a:prstGeom prst="bentConnector2">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6" name="Rechte verbindingslijn 45"/>
          <p:cNvCxnSpPr/>
          <p:nvPr/>
        </p:nvCxnSpPr>
        <p:spPr>
          <a:xfrm flipV="1">
            <a:off x="2339752" y="2715766"/>
            <a:ext cx="0"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Rechte verbindingslijn 47"/>
          <p:cNvCxnSpPr/>
          <p:nvPr/>
        </p:nvCxnSpPr>
        <p:spPr>
          <a:xfrm flipV="1">
            <a:off x="2339752" y="4731990"/>
            <a:ext cx="0" cy="216024"/>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kstvak 22"/>
          <p:cNvSpPr txBox="1"/>
          <p:nvPr/>
        </p:nvSpPr>
        <p:spPr>
          <a:xfrm>
            <a:off x="4644008" y="3075806"/>
            <a:ext cx="1550296" cy="369332"/>
          </a:xfrm>
          <a:prstGeom prst="rect">
            <a:avLst/>
          </a:prstGeom>
          <a:noFill/>
        </p:spPr>
        <p:txBody>
          <a:bodyPr wrap="none" rtlCol="0">
            <a:spAutoFit/>
          </a:bodyPr>
          <a:lstStyle/>
          <a:p>
            <a:r>
              <a:rPr lang="nl-NL" dirty="0" smtClean="0"/>
              <a:t>Potentiometer</a:t>
            </a:r>
            <a:endParaRPr lang="nl-NL" dirty="0"/>
          </a:p>
        </p:txBody>
      </p:sp>
      <p:sp>
        <p:nvSpPr>
          <p:cNvPr id="26" name="Tekstvak 25"/>
          <p:cNvSpPr txBox="1"/>
          <p:nvPr/>
        </p:nvSpPr>
        <p:spPr>
          <a:xfrm>
            <a:off x="2843808" y="3795886"/>
            <a:ext cx="1203984" cy="369332"/>
          </a:xfrm>
          <a:prstGeom prst="rect">
            <a:avLst/>
          </a:prstGeom>
          <a:noFill/>
        </p:spPr>
        <p:txBody>
          <a:bodyPr wrap="none" rtlCol="0">
            <a:spAutoFit/>
          </a:bodyPr>
          <a:lstStyle/>
          <a:p>
            <a:r>
              <a:rPr lang="nl-NL" dirty="0" smtClean="0"/>
              <a:t>Weerstand</a:t>
            </a:r>
            <a:endParaRPr lang="nl-NL" dirty="0"/>
          </a:p>
        </p:txBody>
      </p:sp>
      <p:cxnSp>
        <p:nvCxnSpPr>
          <p:cNvPr id="30" name="Rechte verbindingslijn met pijl 29"/>
          <p:cNvCxnSpPr>
            <a:stCxn id="23" idx="1"/>
          </p:cNvCxnSpPr>
          <p:nvPr/>
        </p:nvCxnSpPr>
        <p:spPr>
          <a:xfrm flipH="1">
            <a:off x="4499992" y="3260472"/>
            <a:ext cx="144016" cy="2473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M5810video\Documents\Weekendschool\Pi And More\PiAndMore WS - 3a - analog input_bb.jpg"/>
          <p:cNvPicPr>
            <a:picLocks noChangeAspect="1" noChangeArrowheads="1"/>
          </p:cNvPicPr>
          <p:nvPr/>
        </p:nvPicPr>
        <p:blipFill>
          <a:blip r:embed="rId3" cstate="print"/>
          <a:srcRect/>
          <a:stretch>
            <a:fillRect/>
          </a:stretch>
        </p:blipFill>
        <p:spPr bwMode="auto">
          <a:xfrm>
            <a:off x="0" y="1059582"/>
            <a:ext cx="5223154" cy="4084117"/>
          </a:xfrm>
          <a:prstGeom prst="rect">
            <a:avLst/>
          </a:prstGeom>
          <a:noFill/>
        </p:spPr>
      </p:pic>
      <p:sp>
        <p:nvSpPr>
          <p:cNvPr id="2" name="Titel 1"/>
          <p:cNvSpPr>
            <a:spLocks noGrp="1"/>
          </p:cNvSpPr>
          <p:nvPr>
            <p:ph type="title"/>
          </p:nvPr>
        </p:nvSpPr>
        <p:spPr/>
        <p:txBody>
          <a:bodyPr/>
          <a:lstStyle/>
          <a:p>
            <a:r>
              <a:rPr lang="nl-NL" dirty="0" smtClean="0"/>
              <a:t>Voeg analoge input toe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53</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15" name="PIJL-OMHOOG 14"/>
          <p:cNvSpPr/>
          <p:nvPr/>
        </p:nvSpPr>
        <p:spPr>
          <a:xfrm rot="5400000">
            <a:off x="539552" y="26437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4" name="PIJL-OMHOOG 13"/>
          <p:cNvSpPr/>
          <p:nvPr/>
        </p:nvSpPr>
        <p:spPr>
          <a:xfrm rot="5400000">
            <a:off x="683568" y="4371950"/>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6" name="Tekstvak 15"/>
          <p:cNvSpPr txBox="1"/>
          <p:nvPr/>
        </p:nvSpPr>
        <p:spPr>
          <a:xfrm>
            <a:off x="2627784" y="4443958"/>
            <a:ext cx="5328592" cy="646331"/>
          </a:xfrm>
          <a:prstGeom prst="rect">
            <a:avLst/>
          </a:prstGeom>
          <a:solidFill>
            <a:srgbClr val="FF3300"/>
          </a:solidFill>
        </p:spPr>
        <p:txBody>
          <a:bodyPr wrap="square" rtlCol="0">
            <a:spAutoFit/>
          </a:bodyPr>
          <a:lstStyle/>
          <a:p>
            <a:pPr algn="ctr"/>
            <a:r>
              <a:rPr lang="nl-NL" dirty="0" smtClean="0">
                <a:solidFill>
                  <a:schemeClr val="bg1"/>
                </a:solidFill>
              </a:rPr>
              <a:t>Vergeet niet om de spannng af te schakelen en de USB kabel los te maken voordat je wijzigingen maakt!</a:t>
            </a:r>
            <a:endParaRPr lang="nl-NL" dirty="0">
              <a:solidFill>
                <a:schemeClr val="bg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Werk het config bestand bij</a:t>
            </a:r>
            <a:endParaRPr lang="nl-NL" dirty="0"/>
          </a:p>
        </p:txBody>
      </p:sp>
      <p:sp>
        <p:nvSpPr>
          <p:cNvPr id="3" name="Tijdelijke aanduiding voor inhoud 2"/>
          <p:cNvSpPr>
            <a:spLocks noGrp="1"/>
          </p:cNvSpPr>
          <p:nvPr>
            <p:ph idx="1"/>
          </p:nvPr>
        </p:nvSpPr>
        <p:spPr/>
        <p:txBody>
          <a:bodyPr>
            <a:normAutofit/>
          </a:bodyPr>
          <a:lstStyle/>
          <a:p>
            <a:r>
              <a:rPr lang="nl-NL" dirty="0" smtClean="0"/>
              <a:t>Werk nogmaals het config bestand bij</a:t>
            </a:r>
          </a:p>
          <a:p>
            <a:pPr lvl="1"/>
            <a:r>
              <a:rPr lang="nl-NL" dirty="0" smtClean="0"/>
              <a:t>Maak </a:t>
            </a:r>
            <a:r>
              <a:rPr lang="nl-NL" i="1" dirty="0" smtClean="0"/>
              <a:t>Potmeter</a:t>
            </a:r>
            <a:r>
              <a:rPr lang="nl-NL" dirty="0" smtClean="0"/>
              <a:t> op pen A4 (direction: in, function: analog)</a:t>
            </a:r>
          </a:p>
          <a:p>
            <a:r>
              <a:rPr lang="nl-NL" dirty="0" smtClean="0"/>
              <a:t>Nu dat je toch bezig bent met het config bestand, maak alvast voor de volgende stappen:</a:t>
            </a:r>
          </a:p>
          <a:p>
            <a:pPr lvl="1"/>
            <a:r>
              <a:rPr lang="nl-NL" dirty="0" smtClean="0"/>
              <a:t>Maak </a:t>
            </a:r>
            <a:r>
              <a:rPr lang="nl-NL" i="1" dirty="0" smtClean="0"/>
              <a:t>Servo 1 </a:t>
            </a:r>
            <a:r>
              <a:rPr lang="nl-NL" dirty="0" smtClean="0"/>
              <a:t>op pen 12 (direction: out, function: servo)</a:t>
            </a:r>
          </a:p>
          <a:p>
            <a:pPr lvl="1"/>
            <a:r>
              <a:rPr lang="nl-NL" dirty="0" smtClean="0"/>
              <a:t>Maak </a:t>
            </a:r>
            <a:r>
              <a:rPr lang="nl-NL" i="1" dirty="0" smtClean="0"/>
              <a:t>Big Blue LED </a:t>
            </a:r>
            <a:r>
              <a:rPr lang="nl-NL" dirty="0" smtClean="0"/>
              <a:t>op pen 5 (direction: out, function: PWM)</a:t>
            </a:r>
          </a:p>
          <a:p>
            <a:pPr lvl="1"/>
            <a:r>
              <a:rPr lang="nl-NL" dirty="0" smtClean="0"/>
              <a:t>Maak </a:t>
            </a:r>
            <a:r>
              <a:rPr lang="nl-NL" i="1" dirty="0" smtClean="0"/>
              <a:t>Buzzer</a:t>
            </a:r>
            <a:r>
              <a:rPr lang="nl-NL" dirty="0" smtClean="0"/>
              <a:t> op pen 11 (direction: out, function: PWM)</a:t>
            </a:r>
          </a:p>
          <a:p>
            <a:r>
              <a:rPr lang="nl-NL" dirty="0" smtClean="0"/>
              <a:t>Vergeet niet om het op te slaan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54</a:t>
            </a:fld>
            <a:endParaRPr lang="nl-NL"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Test of het werkt</a:t>
            </a:r>
            <a:endParaRPr lang="nl-NL" dirty="0"/>
          </a:p>
        </p:txBody>
      </p:sp>
      <p:sp>
        <p:nvSpPr>
          <p:cNvPr id="3" name="Tijdelijke aanduiding voor inhoud 2"/>
          <p:cNvSpPr>
            <a:spLocks noGrp="1"/>
          </p:cNvSpPr>
          <p:nvPr>
            <p:ph idx="1"/>
          </p:nvPr>
        </p:nvSpPr>
        <p:spPr/>
        <p:txBody>
          <a:bodyPr/>
          <a:lstStyle/>
          <a:p>
            <a:r>
              <a:rPr lang="nl-NL" dirty="0" smtClean="0"/>
              <a:t>Stop and herstart scratchClient</a:t>
            </a:r>
          </a:p>
          <a:p>
            <a:r>
              <a:rPr lang="nl-NL" dirty="0" smtClean="0"/>
              <a:t>Sluit de USB connector weer aan en ook de voeding</a:t>
            </a:r>
          </a:p>
          <a:p>
            <a:r>
              <a:rPr lang="nl-NL" dirty="0" smtClean="0"/>
              <a:t>Maak de sensor </a:t>
            </a:r>
            <a:r>
              <a:rPr lang="nl-NL" i="1" dirty="0" smtClean="0"/>
              <a:t>Potmeter</a:t>
            </a:r>
            <a:r>
              <a:rPr lang="nl-NL" dirty="0" smtClean="0"/>
              <a:t> zichtbaar</a:t>
            </a:r>
          </a:p>
          <a:p>
            <a:r>
              <a:rPr lang="nl-NL" dirty="0" smtClean="0"/>
              <a:t>Draai aan de knop en zie de waarden van </a:t>
            </a:r>
            <a:r>
              <a:rPr lang="nl-NL" i="1" dirty="0" smtClean="0"/>
              <a:t>Potmeter</a:t>
            </a:r>
            <a:r>
              <a:rPr lang="nl-NL" dirty="0" smtClean="0"/>
              <a:t> veranderen</a:t>
            </a:r>
          </a:p>
          <a:p>
            <a:pPr lvl="1"/>
            <a:r>
              <a:rPr lang="nl-NL" dirty="0" smtClean="0"/>
              <a:t>Tussen ongeveer 0 and ongeveer 1024</a:t>
            </a:r>
          </a:p>
          <a:p>
            <a:r>
              <a:rPr lang="nl-NL" dirty="0" smtClean="0"/>
              <a:t>We gaan in de volgende stap een Scratch programma maken om het te gebruiken</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55</a:t>
            </a:fld>
            <a:endParaRPr lang="nl-NL"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nl-NL" dirty="0" smtClean="0"/>
              <a:t>Deel 8: Pulsbreedte Modulatie</a:t>
            </a:r>
            <a:br>
              <a:rPr lang="nl-NL" dirty="0" smtClean="0"/>
            </a:br>
            <a:r>
              <a:rPr lang="nl-NL" dirty="0"/>
              <a:t>(</a:t>
            </a:r>
            <a:r>
              <a:rPr lang="nl-NL" dirty="0" smtClean="0"/>
              <a:t>Pulse Width Modulation = PWM)</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56</a:t>
            </a:fld>
            <a:endParaRPr lang="nl-NL"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Waar we zijn …</a:t>
            </a:r>
            <a:endParaRPr lang="nl-NL" dirty="0"/>
          </a:p>
        </p:txBody>
      </p:sp>
      <p:sp>
        <p:nvSpPr>
          <p:cNvPr id="3" name="Tijdelijke aanduiding voor inhoud 2"/>
          <p:cNvSpPr>
            <a:spLocks noGrp="1"/>
          </p:cNvSpPr>
          <p:nvPr>
            <p:ph idx="1"/>
          </p:nvPr>
        </p:nvSpPr>
        <p:spPr/>
        <p:txBody>
          <a:bodyPr/>
          <a:lstStyle/>
          <a:p>
            <a:r>
              <a:rPr lang="nl-NL" dirty="0" smtClean="0"/>
              <a:t>Wat we gezien hebben:</a:t>
            </a:r>
          </a:p>
          <a:p>
            <a:pPr lvl="1"/>
            <a:r>
              <a:rPr lang="nl-NL" dirty="0" smtClean="0"/>
              <a:t>Digitale Input (de drukknop)</a:t>
            </a:r>
          </a:p>
          <a:p>
            <a:pPr lvl="1"/>
            <a:r>
              <a:rPr lang="nl-NL" dirty="0" smtClean="0"/>
              <a:t>Digitale Output (de LEDs)</a:t>
            </a:r>
          </a:p>
          <a:p>
            <a:pPr lvl="1"/>
            <a:r>
              <a:rPr lang="nl-NL" dirty="0" smtClean="0"/>
              <a:t>Analoge Input (de potentiometer)</a:t>
            </a:r>
          </a:p>
          <a:p>
            <a:r>
              <a:rPr lang="nl-NL" dirty="0" smtClean="0"/>
              <a:t>Dus wat zou de meest logische volgende stap zijn?</a:t>
            </a:r>
          </a:p>
          <a:p>
            <a:pPr lvl="1"/>
            <a:r>
              <a:rPr lang="nl-NL" dirty="0" smtClean="0"/>
              <a:t>Analoge Output? </a:t>
            </a:r>
            <a:r>
              <a:rPr lang="nl-NL" dirty="0" smtClean="0">
                <a:sym typeface="Wingdings" pitchFamily="2" charset="2"/>
              </a:rPr>
              <a:t></a:t>
            </a:r>
            <a:r>
              <a:rPr lang="nl-NL" dirty="0" smtClean="0"/>
              <a:t> maar dat bestaat niet!</a:t>
            </a:r>
          </a:p>
          <a:p>
            <a:pPr lvl="1"/>
            <a:r>
              <a:rPr lang="nl-NL" dirty="0" smtClean="0"/>
              <a:t>Echter, er is een goed alternatief: Pulse Breedte Modulatie (PWM – Pulse Width Modulation)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57</a:t>
            </a:fld>
            <a:endParaRPr lang="nl-NL"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Pulsbreedte Modulatie (PWM)</a:t>
            </a:r>
            <a:endParaRPr lang="nl-NL" dirty="0"/>
          </a:p>
        </p:txBody>
      </p:sp>
      <p:pic>
        <p:nvPicPr>
          <p:cNvPr id="8195" name="Picture 3" descr="C:\Users\M5810video\Documents\Weekendschool\Github\Old\pwm.gif"/>
          <p:cNvPicPr>
            <a:picLocks noChangeAspect="1" noChangeArrowheads="1"/>
          </p:cNvPicPr>
          <p:nvPr/>
        </p:nvPicPr>
        <p:blipFill>
          <a:blip r:embed="rId3" cstate="print"/>
          <a:srcRect/>
          <a:stretch>
            <a:fillRect/>
          </a:stretch>
        </p:blipFill>
        <p:spPr bwMode="auto">
          <a:xfrm>
            <a:off x="611560" y="1203598"/>
            <a:ext cx="2959233" cy="3240360"/>
          </a:xfrm>
          <a:prstGeom prst="rect">
            <a:avLst/>
          </a:prstGeom>
          <a:noFill/>
        </p:spPr>
      </p:pic>
      <p:sp>
        <p:nvSpPr>
          <p:cNvPr id="4" name="Tekstvak 3"/>
          <p:cNvSpPr txBox="1"/>
          <p:nvPr/>
        </p:nvSpPr>
        <p:spPr>
          <a:xfrm>
            <a:off x="3923928" y="1635646"/>
            <a:ext cx="4536504" cy="2862322"/>
          </a:xfrm>
          <a:prstGeom prst="rect">
            <a:avLst/>
          </a:prstGeom>
          <a:noFill/>
        </p:spPr>
        <p:txBody>
          <a:bodyPr wrap="square" rtlCol="0">
            <a:spAutoFit/>
          </a:bodyPr>
          <a:lstStyle/>
          <a:p>
            <a:pPr marL="177800" indent="-177800">
              <a:buFont typeface="Arial" pitchFamily="34" charset="0"/>
              <a:buChar char="•"/>
            </a:pPr>
            <a:r>
              <a:rPr lang="nl-NL" dirty="0" smtClean="0"/>
              <a:t>Door het moduleren (veranderen) van de pulsbreedte verandert de hoeveelheid energie die aan b.v. een LED wordt gegeven. Daardoor verandert de intensiteit waarmee je de LED ziet branden. </a:t>
            </a:r>
          </a:p>
          <a:p>
            <a:pPr marL="177800" indent="-177800">
              <a:buFont typeface="Arial" pitchFamily="34" charset="0"/>
              <a:buChar char="•"/>
            </a:pPr>
            <a:r>
              <a:rPr lang="nl-NL" dirty="0" smtClean="0"/>
              <a:t>De LED knippert in de praktijk met 800 flitsen per seconde.</a:t>
            </a:r>
          </a:p>
          <a:p>
            <a:pPr marL="177800" indent="-177800">
              <a:buFont typeface="Arial" pitchFamily="34" charset="0"/>
              <a:buChar char="•"/>
            </a:pPr>
            <a:r>
              <a:rPr lang="nl-NL" dirty="0" smtClean="0"/>
              <a:t>Echter, het menselijk oog kan niet meer zien dan 100 flitsen / seconde. Daarom lijkt het constant te branden met minder intensiteit.</a:t>
            </a:r>
            <a:endParaRPr lang="nl-NL" dirty="0"/>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58</a:t>
            </a:fld>
            <a:endParaRPr lang="nl-NL"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M5810video\Documents\Weekendschool\Pi And More\PiAndMore WS - 4 - analog input_bb.jpg"/>
          <p:cNvPicPr>
            <a:picLocks noChangeAspect="1" noChangeArrowheads="1"/>
          </p:cNvPicPr>
          <p:nvPr/>
        </p:nvPicPr>
        <p:blipFill>
          <a:blip r:embed="rId3" cstate="print"/>
          <a:srcRect/>
          <a:stretch>
            <a:fillRect/>
          </a:stretch>
        </p:blipFill>
        <p:spPr bwMode="auto">
          <a:xfrm>
            <a:off x="0" y="1059582"/>
            <a:ext cx="5223154" cy="4084117"/>
          </a:xfrm>
          <a:prstGeom prst="rect">
            <a:avLst/>
          </a:prstGeom>
          <a:noFill/>
        </p:spPr>
      </p:pic>
      <p:sp>
        <p:nvSpPr>
          <p:cNvPr id="2" name="Titel 1"/>
          <p:cNvSpPr>
            <a:spLocks noGrp="1"/>
          </p:cNvSpPr>
          <p:nvPr>
            <p:ph type="title"/>
          </p:nvPr>
        </p:nvSpPr>
        <p:spPr/>
        <p:txBody>
          <a:bodyPr>
            <a:normAutofit fontScale="90000"/>
          </a:bodyPr>
          <a:lstStyle/>
          <a:p>
            <a:r>
              <a:rPr lang="nl-NL" dirty="0" smtClean="0"/>
              <a:t>Het dimmen van een LED met PWM</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59</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15" name="PIJL-OMHOOG 14"/>
          <p:cNvSpPr/>
          <p:nvPr/>
        </p:nvSpPr>
        <p:spPr>
          <a:xfrm>
            <a:off x="2195736"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6" name="Tekstvak 15"/>
          <p:cNvSpPr txBox="1"/>
          <p:nvPr/>
        </p:nvSpPr>
        <p:spPr>
          <a:xfrm>
            <a:off x="2627784" y="4443958"/>
            <a:ext cx="5328592" cy="646331"/>
          </a:xfrm>
          <a:prstGeom prst="rect">
            <a:avLst/>
          </a:prstGeom>
          <a:solidFill>
            <a:srgbClr val="FF3300"/>
          </a:solidFill>
        </p:spPr>
        <p:txBody>
          <a:bodyPr wrap="square" rtlCol="0">
            <a:spAutoFit/>
          </a:bodyPr>
          <a:lstStyle/>
          <a:p>
            <a:pPr algn="ctr"/>
            <a:r>
              <a:rPr lang="nl-NL" dirty="0" smtClean="0">
                <a:solidFill>
                  <a:schemeClr val="bg1"/>
                </a:solidFill>
              </a:rPr>
              <a:t>Vergeet niet om de spannng af te schakelen en de USB kabel los te maken voordat je wijzigingen maakt!</a:t>
            </a:r>
            <a:endParaRPr lang="nl-NL"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dirty="0" smtClean="0"/>
              <a:t>Hoe is het vandaag georganiseerd? </a:t>
            </a:r>
            <a:endParaRPr lang="nl-NL" dirty="0"/>
          </a:p>
        </p:txBody>
      </p:sp>
      <p:sp>
        <p:nvSpPr>
          <p:cNvPr id="3" name="Tijdelijke aanduiding voor inhoud 2"/>
          <p:cNvSpPr>
            <a:spLocks noGrp="1"/>
          </p:cNvSpPr>
          <p:nvPr>
            <p:ph idx="1"/>
          </p:nvPr>
        </p:nvSpPr>
        <p:spPr>
          <a:xfrm>
            <a:off x="467544" y="1059582"/>
            <a:ext cx="3970784" cy="3394472"/>
          </a:xfrm>
        </p:spPr>
        <p:txBody>
          <a:bodyPr>
            <a:normAutofit fontScale="85000" lnSpcReduction="20000"/>
          </a:bodyPr>
          <a:lstStyle/>
          <a:p>
            <a:r>
              <a:rPr lang="nl-NL" sz="2000" dirty="0" smtClean="0"/>
              <a:t>Welkom en introductiepresentatie (10 min).</a:t>
            </a:r>
          </a:p>
          <a:p>
            <a:r>
              <a:rPr lang="nl-NL" sz="2000" dirty="0" smtClean="0"/>
              <a:t>Daarna werkt iedereen in zijn of haar eigen tempo.</a:t>
            </a:r>
          </a:p>
          <a:p>
            <a:r>
              <a:rPr lang="nl-NL" sz="2000" dirty="0" smtClean="0"/>
              <a:t>Af en toe nemen presenteren we 5 minuten om een volgend concept uit te leggen. </a:t>
            </a:r>
          </a:p>
          <a:p>
            <a:r>
              <a:rPr lang="nl-NL" sz="2000" dirty="0" smtClean="0"/>
              <a:t>Taal: Nederlands, maar sommige delen van het material is in het Engels.</a:t>
            </a:r>
          </a:p>
          <a:p>
            <a:r>
              <a:rPr lang="nl-NL" sz="2000" dirty="0" smtClean="0"/>
              <a:t>Aan het eind mag je als je dat wilt het material dat je hebt gemaakt kopieren naar je eigen USB stick</a:t>
            </a:r>
          </a:p>
          <a:p>
            <a:r>
              <a:rPr lang="nl-NL" sz="2000" dirty="0" smtClean="0"/>
              <a:t>Opruimen, of voorbereiding voor de les voor gevorderden. </a:t>
            </a:r>
            <a:endParaRPr lang="nl-NL" sz="2000" dirty="0"/>
          </a:p>
        </p:txBody>
      </p:sp>
      <p:sp>
        <p:nvSpPr>
          <p:cNvPr id="4" name="Tijdelijke aanduiding voor inhoud 2"/>
          <p:cNvSpPr txBox="1">
            <a:spLocks/>
          </p:cNvSpPr>
          <p:nvPr/>
        </p:nvSpPr>
        <p:spPr>
          <a:xfrm>
            <a:off x="4644008" y="915566"/>
            <a:ext cx="3970784" cy="3744416"/>
          </a:xfrm>
          <a:prstGeom prst="rect">
            <a:avLst/>
          </a:prstGeom>
        </p:spPr>
        <p:txBody>
          <a:bodyPr vert="horz" lIns="91440" tIns="45720" rIns="91440" bIns="45720" rtlCol="0">
            <a:normAutofit fontScale="85000" lnSpcReduction="10000"/>
          </a:bodyPr>
          <a:lstStyle/>
          <a:p>
            <a:pPr marL="179388" marR="0" lvl="0" indent="-179388"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nl-NL" sz="2400" b="0" i="0" u="none" strike="noStrike" kern="1200" cap="none" spc="0" normalizeH="0" baseline="0" noProof="0" dirty="0" smtClean="0">
                <a:ln>
                  <a:noFill/>
                </a:ln>
                <a:solidFill>
                  <a:schemeClr val="tx1"/>
                </a:solidFill>
                <a:effectLst/>
                <a:uLnTx/>
                <a:uFillTx/>
              </a:rPr>
              <a:t>De grote stappen</a:t>
            </a:r>
          </a:p>
          <a:p>
            <a:pPr marL="361950" lvl="1" indent="-190500">
              <a:spcBef>
                <a:spcPct val="20000"/>
              </a:spcBef>
              <a:buFont typeface="+mj-lt"/>
              <a:buAutoNum type="arabicPeriod"/>
            </a:pPr>
            <a:r>
              <a:rPr lang="nl-NL" sz="2000" noProof="0" dirty="0" smtClean="0"/>
              <a:t>Krijg de hardware werkend en maak een werkende scratchClient configuratiebestand met scratchClient config. </a:t>
            </a:r>
          </a:p>
          <a:p>
            <a:pPr marL="361950" lvl="1" indent="-190500">
              <a:spcBef>
                <a:spcPct val="20000"/>
              </a:spcBef>
              <a:buFont typeface="+mj-lt"/>
              <a:buAutoNum type="arabicPeriod"/>
            </a:pPr>
            <a:r>
              <a:rPr lang="nl-NL" sz="2000" dirty="0" smtClean="0"/>
              <a:t>Zet de elektrische componenten op het bord en test wat je gemaakt hebt. </a:t>
            </a:r>
          </a:p>
          <a:p>
            <a:pPr marL="361950" lvl="1" indent="-190500">
              <a:spcBef>
                <a:spcPct val="20000"/>
              </a:spcBef>
              <a:buFont typeface="+mj-lt"/>
              <a:buAutoNum type="arabicPeriod"/>
            </a:pPr>
            <a:r>
              <a:rPr lang="nl-NL" sz="2000" dirty="0" smtClean="0"/>
              <a:t>Schrijf code in Scratch en test uit of het werkt.</a:t>
            </a:r>
          </a:p>
          <a:p>
            <a:pPr marL="361950" lvl="1" indent="-190500">
              <a:spcBef>
                <a:spcPct val="20000"/>
              </a:spcBef>
              <a:buFont typeface="+mj-lt"/>
              <a:buAutoNum type="arabicPeriod"/>
            </a:pPr>
            <a:r>
              <a:rPr lang="nl-NL" sz="2000" dirty="0" smtClean="0"/>
              <a:t>Voeg meer componenten toe en werk het configuratiebestand bij. </a:t>
            </a:r>
            <a:br>
              <a:rPr lang="nl-NL" sz="2000" dirty="0" smtClean="0"/>
            </a:br>
            <a:r>
              <a:rPr lang="nl-NL" sz="2000" dirty="0" smtClean="0"/>
              <a:t>Herhaal dit.</a:t>
            </a:r>
          </a:p>
          <a:p>
            <a:pPr marL="361950" lvl="1" indent="-190500">
              <a:spcBef>
                <a:spcPct val="20000"/>
              </a:spcBef>
              <a:buFont typeface="+mj-lt"/>
              <a:buAutoNum type="arabicPeriod"/>
            </a:pPr>
            <a:r>
              <a:rPr lang="nl-NL" sz="2000" dirty="0" smtClean="0"/>
              <a:t>Als er tijd over is, schrijf een programma in Scratch.</a:t>
            </a:r>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6</a:t>
            </a:fld>
            <a:endParaRPr lang="nl-NL"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Test</a:t>
            </a:r>
            <a:endParaRPr lang="nl-NL" dirty="0"/>
          </a:p>
        </p:txBody>
      </p:sp>
      <p:sp>
        <p:nvSpPr>
          <p:cNvPr id="3" name="Tijdelijke aanduiding voor inhoud 2"/>
          <p:cNvSpPr>
            <a:spLocks noGrp="1"/>
          </p:cNvSpPr>
          <p:nvPr>
            <p:ph idx="1"/>
          </p:nvPr>
        </p:nvSpPr>
        <p:spPr/>
        <p:txBody>
          <a:bodyPr>
            <a:normAutofit fontScale="85000" lnSpcReduction="20000"/>
          </a:bodyPr>
          <a:lstStyle/>
          <a:p>
            <a:r>
              <a:rPr lang="nl-NL" dirty="0" smtClean="0"/>
              <a:t>Schakel de voeding in en sluit de USB kabel opnieuw aan</a:t>
            </a:r>
          </a:p>
          <a:p>
            <a:r>
              <a:rPr lang="nl-NL" dirty="0" smtClean="0"/>
              <a:t>Je zult zien dat scratchClient het bord weer vindt</a:t>
            </a:r>
          </a:p>
          <a:p>
            <a:r>
              <a:rPr lang="nl-NL" dirty="0" smtClean="0"/>
              <a:t>Je hebt het config bestand al bijgewerkt in de vorige stap, dus scratchClient hoeft niet opnieuw gestart te worden</a:t>
            </a:r>
          </a:p>
          <a:p>
            <a:r>
              <a:rPr lang="nl-NL" dirty="0" smtClean="0"/>
              <a:t>Definieer in Scratch een variable </a:t>
            </a:r>
            <a:r>
              <a:rPr lang="nl-NL" i="1" dirty="0" smtClean="0"/>
              <a:t>Big Blue LED</a:t>
            </a:r>
          </a:p>
          <a:p>
            <a:r>
              <a:rPr lang="nl-NL" dirty="0" smtClean="0"/>
              <a:t>Maak de variabele zichtbaar</a:t>
            </a:r>
          </a:p>
          <a:p>
            <a:r>
              <a:rPr lang="nl-NL" dirty="0" smtClean="0"/>
              <a:t>Geef </a:t>
            </a:r>
            <a:r>
              <a:rPr lang="nl-NL" i="1" dirty="0" smtClean="0"/>
              <a:t>Big Blue LED </a:t>
            </a:r>
            <a:r>
              <a:rPr lang="nl-NL" dirty="0" smtClean="0"/>
              <a:t>waarden tussen 0 en 255</a:t>
            </a:r>
          </a:p>
          <a:p>
            <a:pPr lvl="1"/>
            <a:r>
              <a:rPr lang="nl-NL" dirty="0" smtClean="0"/>
              <a:t>Je kunt de schuif op de variabele gebruiken voor waarden tussen 0 en 100 </a:t>
            </a:r>
          </a:p>
          <a:p>
            <a:pPr lvl="1"/>
            <a:r>
              <a:rPr lang="nl-NL" dirty="0" smtClean="0"/>
              <a:t>Voor waarden boven 100 gebruiken we een Scratch programma, zie de volgende pagina </a:t>
            </a:r>
          </a:p>
          <a:p>
            <a:r>
              <a:rPr lang="nl-NL" dirty="0" smtClean="0"/>
              <a:t>Verandert de helderheid van de LED?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60</a:t>
            </a:fld>
            <a:endParaRPr lang="nl-NL"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51470"/>
            <a:ext cx="8229600" cy="1080120"/>
          </a:xfrm>
        </p:spPr>
        <p:txBody>
          <a:bodyPr>
            <a:normAutofit fontScale="90000"/>
          </a:bodyPr>
          <a:lstStyle/>
          <a:p>
            <a:r>
              <a:rPr lang="nl-NL" dirty="0" smtClean="0"/>
              <a:t>Bestuur de grote blauwe LED met de  Potmeter (via Scratch)</a:t>
            </a:r>
            <a:endParaRPr lang="nl-NL" dirty="0"/>
          </a:p>
        </p:txBody>
      </p:sp>
      <p:sp>
        <p:nvSpPr>
          <p:cNvPr id="3" name="Tijdelijke aanduiding voor inhoud 2"/>
          <p:cNvSpPr>
            <a:spLocks noGrp="1"/>
          </p:cNvSpPr>
          <p:nvPr>
            <p:ph idx="1"/>
          </p:nvPr>
        </p:nvSpPr>
        <p:spPr/>
        <p:txBody>
          <a:bodyPr>
            <a:normAutofit fontScale="92500"/>
          </a:bodyPr>
          <a:lstStyle/>
          <a:p>
            <a:r>
              <a:rPr lang="nl-NL" dirty="0" smtClean="0"/>
              <a:t>Maak een stukje programma dat de waarde van de potentiometer (tussen 0 en 1024) omzet naar 0 tot 255 (dus deel door 4) en gebruik dat om de waarde van </a:t>
            </a:r>
            <a:r>
              <a:rPr lang="nl-NL" i="1" dirty="0" smtClean="0"/>
              <a:t>Big Blue LED</a:t>
            </a:r>
            <a:r>
              <a:rPr lang="nl-NL" dirty="0" smtClean="0"/>
              <a:t> te zetten.</a:t>
            </a:r>
          </a:p>
          <a:p>
            <a:r>
              <a:rPr lang="nl-NL" dirty="0" smtClean="0"/>
              <a:t>Probeer uit of het draaien aan de potmeter de intensiteit van de LED verandert.</a:t>
            </a:r>
          </a:p>
          <a:p>
            <a:r>
              <a:rPr lang="nl-NL" dirty="0" smtClean="0"/>
              <a:t>Merk op dat als je naar rechts draait, de intensiteit afneemt.</a:t>
            </a:r>
          </a:p>
          <a:p>
            <a:pPr lvl="1"/>
            <a:r>
              <a:rPr lang="nl-NL" dirty="0" smtClean="0"/>
              <a:t>Je zou vast verwachten dat het andersom is (want dat ben je gewend) …</a:t>
            </a:r>
          </a:p>
          <a:p>
            <a:pPr lvl="1"/>
            <a:r>
              <a:rPr lang="nl-NL" dirty="0" smtClean="0"/>
              <a:t>Hoe zou je dat heel simpel kunnen realiseren door twee draden om te wisselen?</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61</a:t>
            </a:fld>
            <a:endParaRPr lang="nl-NL"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dirty="0" smtClean="0"/>
              <a:t>Besturen van een servo met PWM</a:t>
            </a:r>
            <a:endParaRPr lang="nl-NL" dirty="0"/>
          </a:p>
        </p:txBody>
      </p:sp>
      <p:sp>
        <p:nvSpPr>
          <p:cNvPr id="3" name="Tijdelijke aanduiding voor inhoud 2"/>
          <p:cNvSpPr>
            <a:spLocks noGrp="1"/>
          </p:cNvSpPr>
          <p:nvPr>
            <p:ph idx="1"/>
          </p:nvPr>
        </p:nvSpPr>
        <p:spPr>
          <a:xfrm>
            <a:off x="4860032" y="1200151"/>
            <a:ext cx="3826768" cy="3394472"/>
          </a:xfrm>
        </p:spPr>
        <p:txBody>
          <a:bodyPr>
            <a:normAutofit fontScale="77500" lnSpcReduction="20000"/>
          </a:bodyPr>
          <a:lstStyle/>
          <a:p>
            <a:r>
              <a:rPr lang="nl-NL" dirty="0" smtClean="0"/>
              <a:t>De positie van de servo wordt veranderd door pulsen te zenden van verschillende breedte. </a:t>
            </a:r>
          </a:p>
          <a:p>
            <a:r>
              <a:rPr lang="nl-NL" dirty="0" smtClean="0"/>
              <a:t>De servo kijkt naar de pulsbreedte en draait zoals gewenst.</a:t>
            </a:r>
          </a:p>
          <a:p>
            <a:r>
              <a:rPr lang="nl-NL" dirty="0" smtClean="0"/>
              <a:t>De servo krijgt apart voeding.</a:t>
            </a:r>
          </a:p>
          <a:p>
            <a:r>
              <a:rPr lang="nl-NL" dirty="0" smtClean="0"/>
              <a:t>Bij een servo, regelt de pulsbreedte modulatie niet de hoeveelheid energie die aan de servo wordt toegevoerd. </a:t>
            </a:r>
          </a:p>
          <a:p>
            <a:r>
              <a:rPr lang="nl-NL" dirty="0" smtClean="0"/>
              <a:t>Bij een servo is pulsbreedte modulatie is daarom eigenlijk meer een communicatie protocol. </a:t>
            </a:r>
          </a:p>
        </p:txBody>
      </p:sp>
      <p:pic>
        <p:nvPicPr>
          <p:cNvPr id="7170" name="Picture 2" descr="C:\Users\M5810video\Documents\Weekendschool\Github\Old\pwm.png"/>
          <p:cNvPicPr>
            <a:picLocks noChangeAspect="1" noChangeArrowheads="1"/>
          </p:cNvPicPr>
          <p:nvPr/>
        </p:nvPicPr>
        <p:blipFill>
          <a:blip r:embed="rId3" cstate="print"/>
          <a:srcRect/>
          <a:stretch>
            <a:fillRect/>
          </a:stretch>
        </p:blipFill>
        <p:spPr bwMode="auto">
          <a:xfrm>
            <a:off x="395536" y="1203598"/>
            <a:ext cx="4054877" cy="3351138"/>
          </a:xfrm>
          <a:prstGeom prst="rect">
            <a:avLst/>
          </a:prstGeom>
          <a:noFill/>
        </p:spPr>
      </p:pic>
      <p:sp>
        <p:nvSpPr>
          <p:cNvPr id="5" name="Tijdelijke aanduiding voor dianummer 4"/>
          <p:cNvSpPr>
            <a:spLocks noGrp="1"/>
          </p:cNvSpPr>
          <p:nvPr>
            <p:ph type="sldNum" sz="quarter" idx="12"/>
          </p:nvPr>
        </p:nvSpPr>
        <p:spPr/>
        <p:txBody>
          <a:bodyPr/>
          <a:lstStyle/>
          <a:p>
            <a:fld id="{6802DAD7-DC19-4A9E-93C3-E71314786426}" type="slidenum">
              <a:rPr lang="nl-NL" smtClean="0"/>
              <a:pPr/>
              <a:t>62</a:t>
            </a:fld>
            <a:endParaRPr lang="nl-NL"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M5810video\Documents\Weekendschool\Pi And More\PiAndMore WS - 4 - analog input_bb.jpg"/>
          <p:cNvPicPr>
            <a:picLocks noChangeAspect="1" noChangeArrowheads="1"/>
          </p:cNvPicPr>
          <p:nvPr/>
        </p:nvPicPr>
        <p:blipFill>
          <a:blip r:embed="rId3" cstate="print"/>
          <a:srcRect/>
          <a:stretch>
            <a:fillRect/>
          </a:stretch>
        </p:blipFill>
        <p:spPr bwMode="auto">
          <a:xfrm>
            <a:off x="0" y="1059582"/>
            <a:ext cx="5223154" cy="4084117"/>
          </a:xfrm>
          <a:prstGeom prst="rect">
            <a:avLst/>
          </a:prstGeom>
          <a:noFill/>
        </p:spPr>
      </p:pic>
      <p:sp>
        <p:nvSpPr>
          <p:cNvPr id="2" name="Titel 1"/>
          <p:cNvSpPr>
            <a:spLocks noGrp="1"/>
          </p:cNvSpPr>
          <p:nvPr>
            <p:ph type="title"/>
          </p:nvPr>
        </p:nvSpPr>
        <p:spPr/>
        <p:txBody>
          <a:bodyPr/>
          <a:lstStyle/>
          <a:p>
            <a:r>
              <a:rPr lang="nl-NL" dirty="0" smtClean="0"/>
              <a:t>Voeg een servo toe op pen 12</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63</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14" name="PIJL-OMHOOG 13"/>
          <p:cNvSpPr/>
          <p:nvPr/>
        </p:nvSpPr>
        <p:spPr>
          <a:xfrm rot="10800000">
            <a:off x="7650416"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6" name="PIJL-OMHOOG 15"/>
          <p:cNvSpPr/>
          <p:nvPr/>
        </p:nvSpPr>
        <p:spPr>
          <a:xfrm>
            <a:off x="7650416" y="3723878"/>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7" name="Tekstvak 16"/>
          <p:cNvSpPr txBox="1"/>
          <p:nvPr/>
        </p:nvSpPr>
        <p:spPr>
          <a:xfrm>
            <a:off x="7643666" y="4151156"/>
            <a:ext cx="1591371" cy="646331"/>
          </a:xfrm>
          <a:prstGeom prst="rect">
            <a:avLst/>
          </a:prstGeom>
          <a:noFill/>
        </p:spPr>
        <p:txBody>
          <a:bodyPr wrap="square" rtlCol="0">
            <a:spAutoFit/>
          </a:bodyPr>
          <a:lstStyle/>
          <a:p>
            <a:pPr algn="ctr"/>
            <a:r>
              <a:rPr lang="nl-NL" dirty="0" smtClean="0"/>
              <a:t>Donker bruine</a:t>
            </a:r>
            <a:br>
              <a:rPr lang="nl-NL" dirty="0" smtClean="0"/>
            </a:br>
            <a:r>
              <a:rPr lang="nl-NL" dirty="0" smtClean="0"/>
              <a:t>draad hier</a:t>
            </a:r>
            <a:endParaRPr lang="nl-NL" dirty="0"/>
          </a:p>
        </p:txBody>
      </p:sp>
      <p:sp>
        <p:nvSpPr>
          <p:cNvPr id="19" name="Tekstvak 15"/>
          <p:cNvSpPr txBox="1"/>
          <p:nvPr/>
        </p:nvSpPr>
        <p:spPr>
          <a:xfrm>
            <a:off x="1475656" y="4444097"/>
            <a:ext cx="5328592" cy="646331"/>
          </a:xfrm>
          <a:prstGeom prst="rect">
            <a:avLst/>
          </a:prstGeom>
          <a:solidFill>
            <a:srgbClr val="FF3300"/>
          </a:solidFill>
        </p:spPr>
        <p:txBody>
          <a:bodyPr wrap="square" rtlCol="0">
            <a:spAutoFit/>
          </a:bodyPr>
          <a:lstStyle/>
          <a:p>
            <a:pPr algn="ctr"/>
            <a:r>
              <a:rPr lang="nl-NL" dirty="0" smtClean="0">
                <a:solidFill>
                  <a:schemeClr val="bg1"/>
                </a:solidFill>
              </a:rPr>
              <a:t>Vergeet niet om de spannng af te schakelen en de USB kabel los te maken voordat je wijzigingen maakt!</a:t>
            </a:r>
            <a:endParaRPr lang="nl-NL" dirty="0">
              <a:solidFill>
                <a:schemeClr val="bg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Testen van de servo</a:t>
            </a:r>
            <a:endParaRPr lang="nl-NL" dirty="0"/>
          </a:p>
        </p:txBody>
      </p:sp>
      <p:sp>
        <p:nvSpPr>
          <p:cNvPr id="3" name="Tijdelijke aanduiding voor inhoud 2"/>
          <p:cNvSpPr>
            <a:spLocks noGrp="1"/>
          </p:cNvSpPr>
          <p:nvPr>
            <p:ph idx="1"/>
          </p:nvPr>
        </p:nvSpPr>
        <p:spPr/>
        <p:txBody>
          <a:bodyPr>
            <a:normAutofit fontScale="70000" lnSpcReduction="20000"/>
          </a:bodyPr>
          <a:lstStyle/>
          <a:p>
            <a:r>
              <a:rPr lang="nl-NL" dirty="0" smtClean="0"/>
              <a:t>Sluit USB en de voeding opnieuw aan.</a:t>
            </a:r>
          </a:p>
          <a:p>
            <a:r>
              <a:rPr lang="nl-NL" dirty="0" smtClean="0"/>
              <a:t>Maak in Scratch een variabele </a:t>
            </a:r>
            <a:r>
              <a:rPr lang="nl-NL" i="1" dirty="0" smtClean="0"/>
              <a:t>Servo 1 </a:t>
            </a:r>
            <a:r>
              <a:rPr lang="nl-NL" dirty="0" smtClean="0"/>
              <a:t>en maak die zichtbaar.</a:t>
            </a:r>
            <a:endParaRPr lang="nl-NL" i="1" dirty="0" smtClean="0"/>
          </a:p>
          <a:p>
            <a:r>
              <a:rPr lang="nl-NL" dirty="0" smtClean="0"/>
              <a:t>Probeer het waarden te geven tussen 0 en 100 via de schuif op de variabele.</a:t>
            </a:r>
          </a:p>
          <a:p>
            <a:pPr lvl="1"/>
            <a:r>
              <a:rPr lang="nl-NL" dirty="0" smtClean="0"/>
              <a:t>De servo kan waarden aan tussen 0 en 180.</a:t>
            </a:r>
          </a:p>
          <a:p>
            <a:pPr lvl="1"/>
            <a:r>
              <a:rPr lang="nl-NL" dirty="0" smtClean="0"/>
              <a:t>Beweegt de servo?</a:t>
            </a:r>
          </a:p>
          <a:p>
            <a:r>
              <a:rPr lang="nl-NL" dirty="0" smtClean="0"/>
              <a:t>Verander de lus waar je de waarde van </a:t>
            </a:r>
            <a:r>
              <a:rPr lang="nl-NL" i="1" dirty="0" smtClean="0"/>
              <a:t>Big Blue LED </a:t>
            </a:r>
            <a:r>
              <a:rPr lang="nl-NL" dirty="0" smtClean="0"/>
              <a:t>zet zo dat je ook </a:t>
            </a:r>
            <a:br>
              <a:rPr lang="nl-NL" dirty="0" smtClean="0"/>
            </a:br>
            <a:r>
              <a:rPr lang="nl-NL" dirty="0" smtClean="0"/>
              <a:t>afhankelijk van de waarde van de potmeter ook </a:t>
            </a:r>
            <a:r>
              <a:rPr lang="nl-NL" i="1" dirty="0" smtClean="0"/>
              <a:t>Servo 1</a:t>
            </a:r>
            <a:r>
              <a:rPr lang="nl-NL" dirty="0"/>
              <a:t> </a:t>
            </a:r>
            <a:r>
              <a:rPr lang="nl-NL" dirty="0" smtClean="0"/>
              <a:t>verandert. </a:t>
            </a:r>
          </a:p>
          <a:p>
            <a:pPr lvl="1"/>
            <a:r>
              <a:rPr lang="nl-NL" dirty="0" smtClean="0"/>
              <a:t>Maar pas op: de waarden moeten tussen 0 en 180 liggen.</a:t>
            </a:r>
          </a:p>
          <a:p>
            <a:pPr lvl="1"/>
            <a:r>
              <a:rPr lang="nl-NL" dirty="0" smtClean="0"/>
              <a:t>Om te grote getallen te vermijden: deel eerst door 1024, en </a:t>
            </a:r>
            <a:br>
              <a:rPr lang="nl-NL" dirty="0" smtClean="0"/>
            </a:br>
            <a:r>
              <a:rPr lang="nl-NL" dirty="0" smtClean="0"/>
              <a:t>vermenigvuldig dan met 180.</a:t>
            </a:r>
          </a:p>
          <a:p>
            <a:r>
              <a:rPr lang="nl-NL" dirty="0" smtClean="0"/>
              <a:t>Je kunt soms jitter zien (de servo blijft niet goed op dezelfde plaats). </a:t>
            </a:r>
          </a:p>
          <a:p>
            <a:pPr lvl="1"/>
            <a:r>
              <a:rPr lang="nl-NL" dirty="0" smtClean="0"/>
              <a:t>Omdat de waarden van de potmeter een beetje zullen veranderen en omdat er de voedingspanning wat kan veranderen is de waarde die die potmeter afgeeft niet constant. </a:t>
            </a:r>
          </a:p>
          <a:p>
            <a:pPr lvl="1"/>
            <a:r>
              <a:rPr lang="nl-NL" dirty="0" smtClean="0"/>
              <a:t>In de les voor gevorderden laten we zien hoe we met jitter om gaan.</a:t>
            </a:r>
          </a:p>
          <a:p>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64</a:t>
            </a:fld>
            <a:endParaRPr lang="nl-NL" dirty="0"/>
          </a:p>
        </p:txBody>
      </p:sp>
      <p:pic>
        <p:nvPicPr>
          <p:cNvPr id="7170" name="Picture 2" descr="\\NASHANSELMA2\weekendschool\screenshots\piandmore20170621Jun061498073228.jpg"/>
          <p:cNvPicPr>
            <a:picLocks noChangeAspect="1" noChangeArrowheads="1"/>
          </p:cNvPicPr>
          <p:nvPr/>
        </p:nvPicPr>
        <p:blipFill>
          <a:blip r:embed="rId3" cstate="print"/>
          <a:srcRect/>
          <a:stretch>
            <a:fillRect/>
          </a:stretch>
        </p:blipFill>
        <p:spPr bwMode="auto">
          <a:xfrm>
            <a:off x="6084168" y="339502"/>
            <a:ext cx="2841129" cy="1139373"/>
          </a:xfrm>
          <a:prstGeom prst="rect">
            <a:avLst/>
          </a:prstGeom>
          <a:noFill/>
        </p:spPr>
      </p:pic>
      <p:cxnSp>
        <p:nvCxnSpPr>
          <p:cNvPr id="7" name="Gebogen verbindingslijn 6"/>
          <p:cNvCxnSpPr/>
          <p:nvPr/>
        </p:nvCxnSpPr>
        <p:spPr>
          <a:xfrm flipV="1">
            <a:off x="5364088" y="1491630"/>
            <a:ext cx="2664296" cy="1872208"/>
          </a:xfrm>
          <a:prstGeom prst="bentConnector3">
            <a:avLst>
              <a:gd name="adj1" fmla="val 99879"/>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dirty="0" smtClean="0"/>
              <a:t>Stuur een zoemer aan met PWM</a:t>
            </a:r>
            <a:endParaRPr lang="nl-NL" dirty="0"/>
          </a:p>
        </p:txBody>
      </p:sp>
      <p:sp>
        <p:nvSpPr>
          <p:cNvPr id="3" name="Tijdelijke aanduiding voor inhoud 2"/>
          <p:cNvSpPr>
            <a:spLocks noGrp="1"/>
          </p:cNvSpPr>
          <p:nvPr>
            <p:ph idx="1"/>
          </p:nvPr>
        </p:nvSpPr>
        <p:spPr/>
        <p:txBody>
          <a:bodyPr/>
          <a:lstStyle/>
          <a:p>
            <a:r>
              <a:rPr lang="nl-NL" dirty="0" smtClean="0"/>
              <a:t>De zoemer laat een toon horen als die een signaal krijgt met een hoorbare frequentie.</a:t>
            </a:r>
          </a:p>
          <a:p>
            <a:r>
              <a:rPr lang="nl-NL" dirty="0" smtClean="0"/>
              <a:t>Een PWM signaal op Arduino geeft een signaal van ca. 800 Hz.</a:t>
            </a:r>
          </a:p>
          <a:p>
            <a:pPr lvl="1"/>
            <a:r>
              <a:rPr lang="nl-NL" dirty="0" smtClean="0"/>
              <a:t>Verschillend voor de verschillende pennen</a:t>
            </a:r>
          </a:p>
          <a:p>
            <a:r>
              <a:rPr lang="nl-NL" dirty="0" smtClean="0"/>
              <a:t>Je zult zien dat er niet veel invloed is van het veranderen van de pulsbreedte.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65</a:t>
            </a:fld>
            <a:endParaRPr lang="nl-NL"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M5810video\Documents\Weekendschool\Pi And More\PiAndMore WS - 4 - analog input_bb.jpg"/>
          <p:cNvPicPr>
            <a:picLocks noChangeAspect="1" noChangeArrowheads="1"/>
          </p:cNvPicPr>
          <p:nvPr/>
        </p:nvPicPr>
        <p:blipFill>
          <a:blip r:embed="rId3" cstate="print"/>
          <a:srcRect/>
          <a:stretch>
            <a:fillRect/>
          </a:stretch>
        </p:blipFill>
        <p:spPr bwMode="auto">
          <a:xfrm>
            <a:off x="0" y="1059582"/>
            <a:ext cx="5223154" cy="4084117"/>
          </a:xfrm>
          <a:prstGeom prst="rect">
            <a:avLst/>
          </a:prstGeom>
          <a:noFill/>
        </p:spPr>
      </p:pic>
      <p:sp>
        <p:nvSpPr>
          <p:cNvPr id="2" name="Titel 1"/>
          <p:cNvSpPr>
            <a:spLocks noGrp="1"/>
          </p:cNvSpPr>
          <p:nvPr>
            <p:ph type="title"/>
          </p:nvPr>
        </p:nvSpPr>
        <p:spPr/>
        <p:txBody>
          <a:bodyPr>
            <a:normAutofit/>
          </a:bodyPr>
          <a:lstStyle/>
          <a:p>
            <a:r>
              <a:rPr lang="nl-NL" dirty="0" smtClean="0"/>
              <a:t>Sluit de zoemer aan op pen 11</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66</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15" name="PIJL-OMHOOG 14"/>
          <p:cNvSpPr/>
          <p:nvPr/>
        </p:nvSpPr>
        <p:spPr>
          <a:xfrm>
            <a:off x="2195736"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4" name="PIJL-OMHOOG 13"/>
          <p:cNvSpPr/>
          <p:nvPr/>
        </p:nvSpPr>
        <p:spPr>
          <a:xfrm rot="10800000">
            <a:off x="7362384"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6" name="PIJL-OMHOOG 15"/>
          <p:cNvSpPr/>
          <p:nvPr/>
        </p:nvSpPr>
        <p:spPr>
          <a:xfrm>
            <a:off x="7362384" y="3723878"/>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7" name="Tekstvak 16"/>
          <p:cNvSpPr txBox="1"/>
          <p:nvPr/>
        </p:nvSpPr>
        <p:spPr>
          <a:xfrm>
            <a:off x="2843808" y="987574"/>
            <a:ext cx="2376264" cy="923330"/>
          </a:xfrm>
          <a:prstGeom prst="rect">
            <a:avLst/>
          </a:prstGeom>
          <a:solidFill>
            <a:srgbClr val="FF3300"/>
          </a:solidFill>
        </p:spPr>
        <p:txBody>
          <a:bodyPr wrap="square" rtlCol="0">
            <a:spAutoFit/>
          </a:bodyPr>
          <a:lstStyle/>
          <a:p>
            <a:pPr algn="ctr"/>
            <a:r>
              <a:rPr lang="nl-NL" dirty="0" smtClean="0">
                <a:solidFill>
                  <a:schemeClr val="bg1"/>
                </a:solidFill>
              </a:rPr>
              <a:t>Kijk goed naar de draden. Sluit Vcc, GND and I/O juist aan!</a:t>
            </a:r>
          </a:p>
        </p:txBody>
      </p:sp>
      <p:sp>
        <p:nvSpPr>
          <p:cNvPr id="19" name="Tekstvak 15"/>
          <p:cNvSpPr txBox="1"/>
          <p:nvPr/>
        </p:nvSpPr>
        <p:spPr>
          <a:xfrm>
            <a:off x="1629396" y="4450566"/>
            <a:ext cx="5328592" cy="646331"/>
          </a:xfrm>
          <a:prstGeom prst="rect">
            <a:avLst/>
          </a:prstGeom>
          <a:solidFill>
            <a:srgbClr val="FF3300"/>
          </a:solidFill>
        </p:spPr>
        <p:txBody>
          <a:bodyPr wrap="square" rtlCol="0">
            <a:spAutoFit/>
          </a:bodyPr>
          <a:lstStyle/>
          <a:p>
            <a:pPr algn="ctr"/>
            <a:r>
              <a:rPr lang="nl-NL" dirty="0" smtClean="0">
                <a:solidFill>
                  <a:schemeClr val="bg1"/>
                </a:solidFill>
              </a:rPr>
              <a:t>Vergeet niet om de spannng af te schakelen en de USB kabel los te maken voordat je wijzigingen maakt!</a:t>
            </a:r>
            <a:endParaRPr lang="nl-NL" dirty="0">
              <a:solidFill>
                <a:schemeClr val="bg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dirty="0" smtClean="0"/>
              <a:t>Het testen van de zoemer</a:t>
            </a:r>
            <a:endParaRPr lang="nl-NL" dirty="0"/>
          </a:p>
        </p:txBody>
      </p:sp>
      <p:sp>
        <p:nvSpPr>
          <p:cNvPr id="3" name="Tijdelijke aanduiding voor inhoud 2"/>
          <p:cNvSpPr>
            <a:spLocks noGrp="1"/>
          </p:cNvSpPr>
          <p:nvPr>
            <p:ph idx="1"/>
          </p:nvPr>
        </p:nvSpPr>
        <p:spPr/>
        <p:txBody>
          <a:bodyPr>
            <a:normAutofit fontScale="92500" lnSpcReduction="20000"/>
          </a:bodyPr>
          <a:lstStyle/>
          <a:p>
            <a:r>
              <a:rPr lang="nl-NL" dirty="0" smtClean="0"/>
              <a:t>Het is niet nodig om scratchClient opnieuw te starten, omdat het config bestand niet veranderd is.</a:t>
            </a:r>
          </a:p>
          <a:p>
            <a:r>
              <a:rPr lang="nl-NL" dirty="0" smtClean="0"/>
              <a:t>Maak een variable </a:t>
            </a:r>
            <a:r>
              <a:rPr lang="nl-NL" i="1" dirty="0" smtClean="0"/>
              <a:t>Buzzer</a:t>
            </a:r>
            <a:r>
              <a:rPr lang="nl-NL" dirty="0" smtClean="0"/>
              <a:t> in Scratch</a:t>
            </a:r>
          </a:p>
          <a:p>
            <a:r>
              <a:rPr lang="nl-NL" dirty="0" smtClean="0"/>
              <a:t>Geef het waarden tussen 0 en 100 </a:t>
            </a:r>
          </a:p>
          <a:p>
            <a:pPr lvl="1"/>
            <a:r>
              <a:rPr lang="nl-NL" dirty="0" smtClean="0"/>
              <a:t>Gebruik de schuif op de variabele</a:t>
            </a:r>
          </a:p>
          <a:p>
            <a:pPr lvl="1"/>
            <a:r>
              <a:rPr lang="nl-NL" dirty="0" smtClean="0"/>
              <a:t>Heeft de waarde veel effect?</a:t>
            </a:r>
          </a:p>
          <a:p>
            <a:r>
              <a:rPr lang="nl-NL" dirty="0" smtClean="0"/>
              <a:t>Voeg de het zetten van de waarde van de zoemer toe aan de lus waar je al de waarde zet van de servo en van Big Blue LED.</a:t>
            </a:r>
          </a:p>
          <a:p>
            <a:pPr lvl="1"/>
            <a:r>
              <a:rPr lang="nl-NL" dirty="0" smtClean="0"/>
              <a:t>Zoals met de LED moeten de waarden tussen 0 en 255.</a:t>
            </a:r>
          </a:p>
          <a:p>
            <a:r>
              <a:rPr lang="nl-NL" dirty="0" smtClean="0"/>
              <a:t>Maar test het snel (om de oren van je buren te sparen </a:t>
            </a:r>
            <a:r>
              <a:rPr lang="nl-NL" dirty="0" smtClean="0">
                <a:sym typeface="Wingdings" pitchFamily="2" charset="2"/>
              </a:rPr>
              <a:t></a:t>
            </a:r>
            <a:r>
              <a:rPr lang="nl-NL"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67</a:t>
            </a:fld>
            <a:endParaRPr lang="nl-NL"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sz="4000" dirty="0" smtClean="0"/>
              <a:t>PWM beperkingen van Arduino </a:t>
            </a:r>
            <a:r>
              <a:rPr lang="nl-NL" sz="2700" dirty="0" smtClean="0"/>
              <a:t>(Nano and Uno)</a:t>
            </a:r>
            <a:endParaRPr lang="nl-NL" dirty="0"/>
          </a:p>
        </p:txBody>
      </p:sp>
      <p:sp>
        <p:nvSpPr>
          <p:cNvPr id="3" name="Tijdelijke aanduiding voor inhoud 2"/>
          <p:cNvSpPr>
            <a:spLocks noGrp="1"/>
          </p:cNvSpPr>
          <p:nvPr>
            <p:ph idx="1"/>
          </p:nvPr>
        </p:nvSpPr>
        <p:spPr/>
        <p:txBody>
          <a:bodyPr/>
          <a:lstStyle/>
          <a:p>
            <a:r>
              <a:rPr lang="nl-NL" dirty="0" smtClean="0"/>
              <a:t>In het algemeen is PWM beschikbaar op pennen 3, 5, 6, 9, 10 en 11.</a:t>
            </a:r>
          </a:p>
          <a:p>
            <a:r>
              <a:rPr lang="nl-NL" dirty="0" smtClean="0"/>
              <a:t>De servo kan worden geconfigureerd op deze pennen, maar ook op 2, 4, 7, 8 en 12</a:t>
            </a:r>
          </a:p>
          <a:p>
            <a:r>
              <a:rPr lang="nl-NL" dirty="0" smtClean="0"/>
              <a:t>Als er een servo zit op enige pen, dan kan op pennen 9 en 10 geen PWM meer worden gedaan.</a:t>
            </a:r>
          </a:p>
          <a:p>
            <a:pPr lvl="1"/>
            <a:r>
              <a:rPr lang="nl-NL" dirty="0" smtClean="0"/>
              <a:t>Het config tool waarschuwt je als je het fout doet.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68</a:t>
            </a:fld>
            <a:endParaRPr lang="nl-NL"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a:xfrm>
            <a:off x="107504" y="1597819"/>
            <a:ext cx="8856984" cy="1102519"/>
          </a:xfrm>
        </p:spPr>
        <p:txBody>
          <a:bodyPr>
            <a:normAutofit/>
          </a:bodyPr>
          <a:lstStyle/>
          <a:p>
            <a:pPr algn="ctr"/>
            <a:r>
              <a:rPr lang="nl-NL" dirty="0" smtClean="0"/>
              <a:t>Deel 9: Maak een Scratch programma</a:t>
            </a:r>
            <a:endParaRPr lang="nl-NL" dirty="0"/>
          </a:p>
        </p:txBody>
      </p:sp>
      <p:sp>
        <p:nvSpPr>
          <p:cNvPr id="6" name="Ondertitel 5"/>
          <p:cNvSpPr>
            <a:spLocks noGrp="1"/>
          </p:cNvSpPr>
          <p:nvPr>
            <p:ph type="subTitle" idx="1"/>
          </p:nvPr>
        </p:nvSpPr>
        <p:spPr/>
        <p:txBody>
          <a:bodyPr/>
          <a:lstStyle/>
          <a:p>
            <a:r>
              <a:rPr lang="nl-NL" dirty="0" smtClean="0">
                <a:solidFill>
                  <a:schemeClr val="bg1"/>
                </a:solidFill>
              </a:rPr>
              <a:t>Extra materiaal voor het geval dat je tijd over hebt</a:t>
            </a:r>
            <a:endParaRPr lang="nl-NL" dirty="0">
              <a:solidFill>
                <a:schemeClr val="bg1"/>
              </a:solidFill>
            </a:endParaRPr>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69</a:t>
            </a:fld>
            <a:endParaRPr lang="nl-NL"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Het doel van vandaag</a:t>
            </a:r>
            <a:endParaRPr lang="nl-NL" dirty="0"/>
          </a:p>
        </p:txBody>
      </p:sp>
      <p:sp>
        <p:nvSpPr>
          <p:cNvPr id="3" name="Tijdelijke aanduiding voor inhoud 2"/>
          <p:cNvSpPr>
            <a:spLocks noGrp="1"/>
          </p:cNvSpPr>
          <p:nvPr>
            <p:ph idx="1"/>
          </p:nvPr>
        </p:nvSpPr>
        <p:spPr>
          <a:xfrm>
            <a:off x="457200" y="987574"/>
            <a:ext cx="8229600" cy="3607049"/>
          </a:xfrm>
        </p:spPr>
        <p:txBody>
          <a:bodyPr>
            <a:normAutofit fontScale="77500" lnSpcReduction="20000"/>
          </a:bodyPr>
          <a:lstStyle/>
          <a:p>
            <a:r>
              <a:rPr lang="nl-NL" dirty="0" smtClean="0"/>
              <a:t>Aan het eind van vandaag zou je in staat moeten zijn om:</a:t>
            </a:r>
          </a:p>
          <a:p>
            <a:pPr lvl="1"/>
            <a:r>
              <a:rPr lang="nl-NL" dirty="0" smtClean="0"/>
              <a:t>Het opzetten van de apparatuur thuis te doen (als je tenminste de hardware hebt </a:t>
            </a:r>
            <a:r>
              <a:rPr lang="nl-NL" dirty="0" smtClean="0">
                <a:sym typeface="Wingdings" panose="05000000000000000000" pitchFamily="2" charset="2"/>
              </a:rPr>
              <a:t> ) </a:t>
            </a:r>
          </a:p>
          <a:p>
            <a:pPr lvl="1"/>
            <a:r>
              <a:rPr lang="nl-NL" dirty="0" smtClean="0">
                <a:sym typeface="Wingdings" panose="05000000000000000000" pitchFamily="2" charset="2"/>
              </a:rPr>
              <a:t>De volgende dingen begrijpen </a:t>
            </a:r>
          </a:p>
          <a:p>
            <a:pPr lvl="2"/>
            <a:r>
              <a:rPr lang="nl-NL" dirty="0" smtClean="0">
                <a:sym typeface="Wingdings" panose="05000000000000000000" pitchFamily="2" charset="2"/>
              </a:rPr>
              <a:t>Digitale output (b.v. </a:t>
            </a:r>
            <a:r>
              <a:rPr lang="nl-NL" dirty="0">
                <a:sym typeface="Wingdings" panose="05000000000000000000" pitchFamily="2" charset="2"/>
              </a:rPr>
              <a:t>e</a:t>
            </a:r>
            <a:r>
              <a:rPr lang="nl-NL" dirty="0" smtClean="0">
                <a:sym typeface="Wingdings" panose="05000000000000000000" pitchFamily="2" charset="2"/>
              </a:rPr>
              <a:t>en LED laten branden)</a:t>
            </a:r>
          </a:p>
          <a:p>
            <a:pPr lvl="2"/>
            <a:r>
              <a:rPr lang="nl-NL" dirty="0" smtClean="0"/>
              <a:t>Digitale input (b.v. </a:t>
            </a:r>
            <a:r>
              <a:rPr lang="nl-NL" dirty="0"/>
              <a:t>e</a:t>
            </a:r>
            <a:r>
              <a:rPr lang="nl-NL" dirty="0" smtClean="0"/>
              <a:t>en knop uitlezen)</a:t>
            </a:r>
          </a:p>
          <a:p>
            <a:pPr lvl="2"/>
            <a:r>
              <a:rPr lang="nl-NL" dirty="0" smtClean="0"/>
              <a:t>Analoge input (b.v. </a:t>
            </a:r>
            <a:r>
              <a:rPr lang="nl-NL" dirty="0"/>
              <a:t>v</a:t>
            </a:r>
            <a:r>
              <a:rPr lang="nl-NL" dirty="0" smtClean="0"/>
              <a:t>an een potentiometer)</a:t>
            </a:r>
          </a:p>
          <a:p>
            <a:pPr lvl="2"/>
            <a:r>
              <a:rPr lang="nl-NL" dirty="0" smtClean="0"/>
              <a:t>Puls Breedte Modulatie (Pulse Width Modulation - PWM) </a:t>
            </a:r>
          </a:p>
          <a:p>
            <a:pPr lvl="3"/>
            <a:r>
              <a:rPr lang="nl-NL" dirty="0" smtClean="0"/>
              <a:t>Om LED’s te dimmen</a:t>
            </a:r>
          </a:p>
          <a:p>
            <a:pPr lvl="3"/>
            <a:r>
              <a:rPr lang="nl-NL" dirty="0" smtClean="0"/>
              <a:t>Om servomotoren te besturen</a:t>
            </a:r>
          </a:p>
          <a:p>
            <a:pPr lvl="3"/>
            <a:r>
              <a:rPr lang="nl-NL" dirty="0" smtClean="0"/>
              <a:t>Om een zoemer te laten klinken</a:t>
            </a:r>
          </a:p>
          <a:p>
            <a:pPr lvl="1"/>
            <a:r>
              <a:rPr lang="nl-NL" dirty="0" smtClean="0"/>
              <a:t>Begrijpen waar alle weerstanden voor dienen</a:t>
            </a:r>
          </a:p>
          <a:p>
            <a:pPr lvl="1"/>
            <a:r>
              <a:rPr lang="nl-NL" dirty="0" smtClean="0"/>
              <a:t>scratchClient te configureren en te laten lopen</a:t>
            </a:r>
          </a:p>
          <a:p>
            <a:pPr lvl="1"/>
            <a:r>
              <a:rPr lang="nl-NL" dirty="0" smtClean="0"/>
              <a:t>Scratch programma’s te maken om de fysieke input en output te besturen</a:t>
            </a:r>
          </a:p>
          <a:p>
            <a:pPr lvl="1"/>
            <a:r>
              <a:rPr lang="nl-NL" dirty="0" smtClean="0"/>
              <a:t>De input en output waarden te kunnen laten zien</a:t>
            </a:r>
          </a:p>
          <a:p>
            <a:r>
              <a:rPr lang="nl-NL" b="1" dirty="0" smtClean="0"/>
              <a:t>Plezier te hebben!</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a:t>
            </a:fld>
            <a:endParaRPr lang="nl-NL"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Integrate with sprites</a:t>
            </a:r>
            <a:endParaRPr lang="nl-NL" dirty="0"/>
          </a:p>
        </p:txBody>
      </p:sp>
      <p:sp>
        <p:nvSpPr>
          <p:cNvPr id="3" name="Tijdelijke aanduiding voor inhoud 2"/>
          <p:cNvSpPr>
            <a:spLocks noGrp="1"/>
          </p:cNvSpPr>
          <p:nvPr>
            <p:ph idx="1"/>
          </p:nvPr>
        </p:nvSpPr>
        <p:spPr/>
        <p:txBody>
          <a:bodyPr/>
          <a:lstStyle/>
          <a:p>
            <a:r>
              <a:rPr lang="nl-NL" dirty="0" smtClean="0"/>
              <a:t>Load the following sprite</a:t>
            </a:r>
          </a:p>
          <a:p>
            <a:pPr lvl="1"/>
            <a:r>
              <a:rPr lang="nl-NL" dirty="0" smtClean="0"/>
              <a:t>Big Red LED</a:t>
            </a:r>
          </a:p>
          <a:p>
            <a:pPr lvl="1"/>
            <a:r>
              <a:rPr lang="nl-NL" dirty="0" smtClean="0"/>
              <a:t>Sits in the </a:t>
            </a:r>
            <a:r>
              <a:rPr lang="nl-NL" i="1" dirty="0" smtClean="0"/>
              <a:t>PiAndMore</a:t>
            </a:r>
            <a:r>
              <a:rPr lang="nl-NL" dirty="0" smtClean="0"/>
              <a:t> folder on the desktop in a folder </a:t>
            </a:r>
            <a:r>
              <a:rPr lang="nl-NL" i="1" dirty="0" smtClean="0"/>
              <a:t>Sprites</a:t>
            </a:r>
            <a:r>
              <a:rPr lang="nl-NL" dirty="0" smtClean="0"/>
              <a:t>.</a:t>
            </a:r>
          </a:p>
          <a:p>
            <a:r>
              <a:rPr lang="nl-NL" dirty="0" smtClean="0"/>
              <a:t>Take a look at the code of the sprite.</a:t>
            </a:r>
          </a:p>
          <a:p>
            <a:r>
              <a:rPr lang="nl-NL" dirty="0" smtClean="0"/>
              <a:t>Update the code that you wrote earlier today for the </a:t>
            </a:r>
            <a:r>
              <a:rPr lang="nl-NL" i="1" dirty="0" smtClean="0"/>
              <a:t>Big Red LED</a:t>
            </a:r>
            <a:r>
              <a:rPr lang="nl-NL" dirty="0" smtClean="0"/>
              <a:t> so that it sends messages to the sprite to turn the LED on and off</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70</a:t>
            </a:fld>
            <a:endParaRPr lang="nl-NL"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Add the Big Green LED sprite</a:t>
            </a:r>
            <a:endParaRPr lang="nl-NL" dirty="0"/>
          </a:p>
        </p:txBody>
      </p:sp>
      <p:sp>
        <p:nvSpPr>
          <p:cNvPr id="3" name="Tijdelijke aanduiding voor inhoud 2"/>
          <p:cNvSpPr>
            <a:spLocks noGrp="1"/>
          </p:cNvSpPr>
          <p:nvPr>
            <p:ph idx="1"/>
          </p:nvPr>
        </p:nvSpPr>
        <p:spPr/>
        <p:txBody>
          <a:bodyPr/>
          <a:lstStyle/>
          <a:p>
            <a:r>
              <a:rPr lang="nl-NL" dirty="0" smtClean="0"/>
              <a:t>Same that you did with the Big Red LED sprite, but now for the Big Green LED sprite.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71</a:t>
            </a:fld>
            <a:endParaRPr lang="nl-NL"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Add the Big Blue LED sprite</a:t>
            </a:r>
            <a:endParaRPr lang="nl-NL" dirty="0"/>
          </a:p>
        </p:txBody>
      </p:sp>
      <p:sp>
        <p:nvSpPr>
          <p:cNvPr id="3" name="Tijdelijke aanduiding voor inhoud 2"/>
          <p:cNvSpPr>
            <a:spLocks noGrp="1"/>
          </p:cNvSpPr>
          <p:nvPr>
            <p:ph idx="1"/>
          </p:nvPr>
        </p:nvSpPr>
        <p:spPr/>
        <p:txBody>
          <a:bodyPr/>
          <a:lstStyle/>
          <a:p>
            <a:r>
              <a:rPr lang="nl-NL" dirty="0" smtClean="0"/>
              <a:t>Load the Big Blue LED sprite</a:t>
            </a:r>
          </a:p>
          <a:p>
            <a:r>
              <a:rPr lang="nl-NL" dirty="0" smtClean="0"/>
              <a:t>Analyse the code in that sprite, which is different</a:t>
            </a:r>
          </a:p>
          <a:p>
            <a:pPr lvl="1"/>
            <a:r>
              <a:rPr lang="nl-NL" dirty="0" smtClean="0"/>
              <a:t>The Big Blue LED sprite will move over the screen as the intensity changes</a:t>
            </a:r>
          </a:p>
          <a:p>
            <a:pPr lvl="1"/>
            <a:r>
              <a:rPr lang="nl-NL" dirty="0" smtClean="0"/>
              <a:t>You can also move it with your mouse and see the intensity change.</a:t>
            </a:r>
          </a:p>
          <a:p>
            <a:r>
              <a:rPr lang="nl-NL" dirty="0" smtClean="0"/>
              <a:t>Update your code that you wrote earlier to make use of the sprite.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72</a:t>
            </a:fld>
            <a:endParaRPr lang="nl-NL"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nl-NL" dirty="0" smtClean="0"/>
              <a:t>Part 10: Take your work home</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73</a:t>
            </a:fld>
            <a:endParaRPr lang="nl-NL"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smtClean="0"/>
              <a:t>Do you want to take your work home?</a:t>
            </a:r>
            <a:endParaRPr lang="nl-NL" dirty="0"/>
          </a:p>
        </p:txBody>
      </p:sp>
      <p:sp>
        <p:nvSpPr>
          <p:cNvPr id="3" name="Tijdelijke aanduiding voor inhoud 2"/>
          <p:cNvSpPr>
            <a:spLocks noGrp="1"/>
          </p:cNvSpPr>
          <p:nvPr>
            <p:ph idx="1"/>
          </p:nvPr>
        </p:nvSpPr>
        <p:spPr/>
        <p:txBody>
          <a:bodyPr/>
          <a:lstStyle/>
          <a:p>
            <a:r>
              <a:rPr lang="nl-NL" dirty="0" smtClean="0"/>
              <a:t>If you brought your own USB stick, then connect it and copy the </a:t>
            </a:r>
            <a:r>
              <a:rPr lang="nl-NL" i="1" dirty="0" smtClean="0"/>
              <a:t>PiAndMore</a:t>
            </a:r>
            <a:r>
              <a:rPr lang="nl-NL" dirty="0" smtClean="0"/>
              <a:t> folder on the desktop</a:t>
            </a:r>
          </a:p>
          <a:p>
            <a:r>
              <a:rPr lang="nl-NL" dirty="0" smtClean="0"/>
              <a:t>The rest of the material you can download from </a:t>
            </a:r>
            <a:r>
              <a:rPr lang="nl-NL" dirty="0" smtClean="0">
                <a:hlinkClick r:id="rId3"/>
              </a:rPr>
              <a:t>www.github.com</a:t>
            </a:r>
            <a:r>
              <a:rPr lang="nl-NL" dirty="0" smtClean="0"/>
              <a:t> </a:t>
            </a:r>
          </a:p>
          <a:p>
            <a:r>
              <a:rPr lang="nl-NL" dirty="0" smtClean="0"/>
              <a:t>Take the flyer with you to remember where to find the material on github.</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74</a:t>
            </a:fld>
            <a:endParaRPr lang="nl-NL"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nl-NL" dirty="0" smtClean="0"/>
              <a:t>Part 11: Summary &amp; take aways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75</a:t>
            </a:fld>
            <a:endParaRPr lang="nl-NL"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smtClean="0"/>
              <a:t>Take aways of the beginners workshop</a:t>
            </a:r>
            <a:endParaRPr lang="nl-NL" dirty="0"/>
          </a:p>
        </p:txBody>
      </p:sp>
      <p:sp>
        <p:nvSpPr>
          <p:cNvPr id="3" name="Tijdelijke aanduiding voor inhoud 2"/>
          <p:cNvSpPr>
            <a:spLocks noGrp="1"/>
          </p:cNvSpPr>
          <p:nvPr>
            <p:ph sz="half" idx="1"/>
          </p:nvPr>
        </p:nvSpPr>
        <p:spPr>
          <a:xfrm>
            <a:off x="5868144" y="987574"/>
            <a:ext cx="2886472" cy="3528392"/>
          </a:xfrm>
        </p:spPr>
        <p:txBody>
          <a:bodyPr>
            <a:normAutofit fontScale="55000" lnSpcReduction="20000"/>
          </a:bodyPr>
          <a:lstStyle/>
          <a:p>
            <a:r>
              <a:rPr lang="nl-NL" dirty="0" smtClean="0"/>
              <a:t>Functions that a pin on Arduino can have:</a:t>
            </a:r>
          </a:p>
          <a:p>
            <a:pPr lvl="1"/>
            <a:r>
              <a:rPr lang="nl-NL" dirty="0" smtClean="0"/>
              <a:t>Digital In</a:t>
            </a:r>
          </a:p>
          <a:p>
            <a:pPr lvl="1"/>
            <a:r>
              <a:rPr lang="nl-NL" dirty="0" smtClean="0"/>
              <a:t>Digital Out</a:t>
            </a:r>
          </a:p>
          <a:p>
            <a:pPr lvl="1"/>
            <a:r>
              <a:rPr lang="nl-NL" dirty="0" smtClean="0"/>
              <a:t>Analog In</a:t>
            </a:r>
          </a:p>
          <a:p>
            <a:pPr lvl="1"/>
            <a:r>
              <a:rPr lang="nl-NL" i="1" dirty="0" smtClean="0"/>
              <a:t>No Analog Out</a:t>
            </a:r>
          </a:p>
          <a:p>
            <a:pPr lvl="1"/>
            <a:r>
              <a:rPr lang="nl-NL" dirty="0" smtClean="0"/>
              <a:t>Pulse Width Modulation as alternative</a:t>
            </a:r>
          </a:p>
          <a:p>
            <a:pPr lvl="2"/>
            <a:r>
              <a:rPr lang="nl-NL" dirty="0" smtClean="0"/>
              <a:t>For modulating the brightness of a LED</a:t>
            </a:r>
          </a:p>
          <a:p>
            <a:pPr lvl="2"/>
            <a:r>
              <a:rPr lang="nl-NL" dirty="0" smtClean="0"/>
              <a:t>For controlling a servo</a:t>
            </a:r>
          </a:p>
          <a:p>
            <a:pPr lvl="2"/>
            <a:r>
              <a:rPr lang="nl-NL" dirty="0" smtClean="0"/>
              <a:t>For controlling a buzzer</a:t>
            </a:r>
          </a:p>
          <a:p>
            <a:pPr lvl="1"/>
            <a:r>
              <a:rPr lang="nl-NL" dirty="0" smtClean="0"/>
              <a:t>There a few more, see the advanced workshop</a:t>
            </a:r>
          </a:p>
          <a:p>
            <a:pPr lvl="1"/>
            <a:r>
              <a:rPr lang="nl-NL" dirty="0" smtClean="0"/>
              <a:t>You can configure pull up resistors on Digital In</a:t>
            </a:r>
          </a:p>
        </p:txBody>
      </p:sp>
      <p:sp>
        <p:nvSpPr>
          <p:cNvPr id="5" name="Tijdelijke aanduiding voor inhoud 4"/>
          <p:cNvSpPr>
            <a:spLocks noGrp="1"/>
          </p:cNvSpPr>
          <p:nvPr>
            <p:ph sz="half" idx="2"/>
          </p:nvPr>
        </p:nvSpPr>
        <p:spPr>
          <a:xfrm>
            <a:off x="539552" y="987574"/>
            <a:ext cx="5328592" cy="3744416"/>
          </a:xfrm>
        </p:spPr>
        <p:txBody>
          <a:bodyPr>
            <a:normAutofit fontScale="55000" lnSpcReduction="20000"/>
          </a:bodyPr>
          <a:lstStyle/>
          <a:p>
            <a:r>
              <a:rPr lang="nl-NL" dirty="0" smtClean="0"/>
              <a:t>With scratchClient you define:</a:t>
            </a:r>
          </a:p>
          <a:p>
            <a:pPr lvl="1"/>
            <a:r>
              <a:rPr lang="nl-NL" dirty="0" smtClean="0"/>
              <a:t>Function of each pin</a:t>
            </a:r>
          </a:p>
          <a:p>
            <a:pPr lvl="1"/>
            <a:r>
              <a:rPr lang="nl-NL" dirty="0" smtClean="0"/>
              <a:t>Symbolic name for each configured pin</a:t>
            </a:r>
          </a:p>
          <a:p>
            <a:r>
              <a:rPr lang="nl-NL" dirty="0" smtClean="0"/>
              <a:t>scratchClient config is the tool to setup the configuration </a:t>
            </a:r>
          </a:p>
          <a:p>
            <a:r>
              <a:rPr lang="nl-NL" dirty="0" smtClean="0"/>
              <a:t>Restart scratchClient after you changed the configuration</a:t>
            </a:r>
          </a:p>
          <a:p>
            <a:r>
              <a:rPr lang="nl-NL" dirty="0" smtClean="0"/>
              <a:t>Put a resistor in series with LEDs</a:t>
            </a:r>
          </a:p>
          <a:p>
            <a:r>
              <a:rPr lang="nl-NL" dirty="0" smtClean="0"/>
              <a:t>Put a resistor in series with switches</a:t>
            </a:r>
          </a:p>
          <a:p>
            <a:r>
              <a:rPr lang="nl-NL" dirty="0" smtClean="0"/>
              <a:t>Put a resistor in series with the middle contact of a potentiometer.</a:t>
            </a:r>
          </a:p>
          <a:p>
            <a:r>
              <a:rPr lang="nl-NL" dirty="0" smtClean="0"/>
              <a:t>Configure a pull up resistor if the input signal goes between 0 Volt and being open rather than between 0 Volt and 3 to 5 Volt.</a:t>
            </a:r>
          </a:p>
          <a:p>
            <a:r>
              <a:rPr lang="nl-NL" dirty="0" smtClean="0"/>
              <a:t>Output signals are controlled from Scratch by giving a variable a value</a:t>
            </a:r>
          </a:p>
          <a:p>
            <a:r>
              <a:rPr lang="nl-NL" dirty="0" smtClean="0"/>
              <a:t>Input signals are monitored by the sensor programming elements</a:t>
            </a:r>
          </a:p>
          <a:p>
            <a:r>
              <a:rPr lang="nl-NL" dirty="0" smtClean="0"/>
              <a:t>You can monitor the value of all pins from the browser</a:t>
            </a:r>
          </a:p>
          <a:p>
            <a:r>
              <a:rPr lang="nl-NL" b="1" dirty="0" smtClean="0"/>
              <a:t>scratchClient can do much more…</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76</a:t>
            </a:fld>
            <a:endParaRPr lang="nl-NL"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nl-NL" dirty="0" smtClean="0"/>
              <a:t>If you want to know more …</a:t>
            </a:r>
            <a:endParaRPr lang="nl-NL" dirty="0"/>
          </a:p>
        </p:txBody>
      </p:sp>
      <p:sp>
        <p:nvSpPr>
          <p:cNvPr id="7" name="Tijdelijke aanduiding voor inhoud 6"/>
          <p:cNvSpPr>
            <a:spLocks noGrp="1"/>
          </p:cNvSpPr>
          <p:nvPr>
            <p:ph idx="1"/>
          </p:nvPr>
        </p:nvSpPr>
        <p:spPr/>
        <p:txBody>
          <a:bodyPr/>
          <a:lstStyle/>
          <a:p>
            <a:r>
              <a:rPr lang="nl-NL" dirty="0" smtClean="0"/>
              <a:t>Join the advanced workshop</a:t>
            </a:r>
          </a:p>
          <a:p>
            <a:r>
              <a:rPr lang="nl-NL" dirty="0" smtClean="0"/>
              <a:t>Download the material and read the extensive documentation</a:t>
            </a:r>
            <a:endParaRPr lang="nl-NL" dirty="0"/>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77</a:t>
            </a:fld>
            <a:endParaRPr lang="nl-NL"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nl-NL" dirty="0" smtClean="0"/>
              <a:t>Part 12: Clean up / teardown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78</a:t>
            </a:fld>
            <a:endParaRPr lang="nl-NL"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5"/>
          </a:xfrm>
        </p:spPr>
        <p:txBody>
          <a:bodyPr>
            <a:normAutofit fontScale="90000"/>
          </a:bodyPr>
          <a:lstStyle/>
          <a:p>
            <a:r>
              <a:rPr lang="nl-NL" dirty="0" smtClean="0"/>
              <a:t>If you continue to the Advanced Workshop …</a:t>
            </a:r>
            <a:endParaRPr lang="nl-NL" dirty="0"/>
          </a:p>
        </p:txBody>
      </p:sp>
      <p:sp>
        <p:nvSpPr>
          <p:cNvPr id="3" name="Tijdelijke aanduiding voor inhoud 2"/>
          <p:cNvSpPr>
            <a:spLocks noGrp="1"/>
          </p:cNvSpPr>
          <p:nvPr>
            <p:ph idx="1"/>
          </p:nvPr>
        </p:nvSpPr>
        <p:spPr>
          <a:xfrm>
            <a:off x="457200" y="1347613"/>
            <a:ext cx="8229600" cy="3247009"/>
          </a:xfrm>
        </p:spPr>
        <p:txBody>
          <a:bodyPr/>
          <a:lstStyle/>
          <a:p>
            <a:r>
              <a:rPr lang="nl-NL" dirty="0" smtClean="0"/>
              <a:t>You can continue to use your setup, with one exception:</a:t>
            </a:r>
          </a:p>
          <a:p>
            <a:r>
              <a:rPr lang="nl-NL" dirty="0" smtClean="0"/>
              <a:t>You need to move the Big Blue LED to pin 9</a:t>
            </a:r>
          </a:p>
          <a:p>
            <a:pPr lvl="1"/>
            <a:r>
              <a:rPr lang="nl-NL" dirty="0" smtClean="0"/>
              <a:t>Direction: out, function: output (so no PWM)</a:t>
            </a:r>
          </a:p>
          <a:p>
            <a:r>
              <a:rPr lang="nl-NL" dirty="0" smtClean="0"/>
              <a:t>In the mean time you should know how to do this, otherwise please ask.</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79</a:t>
            </a:fld>
            <a:endParaRPr lang="nl-NL"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Geen doel is ...</a:t>
            </a:r>
            <a:endParaRPr lang="nl-NL" dirty="0"/>
          </a:p>
        </p:txBody>
      </p:sp>
      <p:sp>
        <p:nvSpPr>
          <p:cNvPr id="3" name="Tijdelijke aanduiding voor inhoud 2"/>
          <p:cNvSpPr>
            <a:spLocks noGrp="1"/>
          </p:cNvSpPr>
          <p:nvPr>
            <p:ph idx="1"/>
          </p:nvPr>
        </p:nvSpPr>
        <p:spPr/>
        <p:txBody>
          <a:bodyPr/>
          <a:lstStyle/>
          <a:p>
            <a:r>
              <a:rPr lang="nl-NL" dirty="0" smtClean="0"/>
              <a:t>Het is niet een doel om een compleet zinvol spel of ander programma te maken.</a:t>
            </a:r>
          </a:p>
          <a:p>
            <a:pPr lvl="1"/>
            <a:r>
              <a:rPr lang="nl-NL" dirty="0" smtClean="0"/>
              <a:t>Dat kun je thuis doen met je eigen creativiteit nu dat je weet hoe je verschillende stukken hardware uit Scratch moet aansturen via scratchClient.</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a:t>
            </a:fld>
            <a:endParaRPr lang="nl-NL"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smtClean="0"/>
              <a:t>If your scratchClient day ends here …</a:t>
            </a:r>
            <a:endParaRPr lang="nl-NL" dirty="0"/>
          </a:p>
        </p:txBody>
      </p:sp>
      <p:sp>
        <p:nvSpPr>
          <p:cNvPr id="3" name="Tijdelijke aanduiding voor inhoud 2"/>
          <p:cNvSpPr>
            <a:spLocks noGrp="1"/>
          </p:cNvSpPr>
          <p:nvPr>
            <p:ph idx="1"/>
          </p:nvPr>
        </p:nvSpPr>
        <p:spPr>
          <a:xfrm>
            <a:off x="467544" y="1059582"/>
            <a:ext cx="8229600" cy="3603848"/>
          </a:xfrm>
        </p:spPr>
        <p:txBody>
          <a:bodyPr>
            <a:normAutofit fontScale="77500" lnSpcReduction="20000"/>
          </a:bodyPr>
          <a:lstStyle/>
          <a:p>
            <a:r>
              <a:rPr lang="nl-NL" dirty="0" smtClean="0"/>
              <a:t>Unplug the board from USB and power off the device</a:t>
            </a:r>
          </a:p>
          <a:p>
            <a:r>
              <a:rPr lang="nl-NL" dirty="0" smtClean="0"/>
              <a:t>Please remove all components and wires from the </a:t>
            </a:r>
            <a:r>
              <a:rPr lang="nl-NL" b="1" dirty="0" smtClean="0"/>
              <a:t>breadboard</a:t>
            </a:r>
          </a:p>
          <a:p>
            <a:r>
              <a:rPr lang="nl-NL" dirty="0" smtClean="0"/>
              <a:t>Remove all wires from the </a:t>
            </a:r>
            <a:r>
              <a:rPr lang="nl-NL" b="1" dirty="0" smtClean="0"/>
              <a:t>Arduino board</a:t>
            </a:r>
            <a:r>
              <a:rPr lang="nl-NL" dirty="0" smtClean="0"/>
              <a:t>.</a:t>
            </a:r>
          </a:p>
          <a:p>
            <a:r>
              <a:rPr lang="nl-NL" b="1" dirty="0" smtClean="0"/>
              <a:t>Leave the wires on the 3 color LED </a:t>
            </a:r>
            <a:r>
              <a:rPr lang="nl-NL" dirty="0" smtClean="0"/>
              <a:t>(you did not use that)</a:t>
            </a:r>
          </a:p>
          <a:p>
            <a:r>
              <a:rPr lang="nl-NL" b="1" dirty="0" smtClean="0"/>
              <a:t>Leave the wires on the buzzer</a:t>
            </a:r>
          </a:p>
          <a:p>
            <a:r>
              <a:rPr lang="nl-NL" dirty="0" smtClean="0"/>
              <a:t>If something is broken, please </a:t>
            </a:r>
          </a:p>
          <a:p>
            <a:pPr lvl="1"/>
            <a:r>
              <a:rPr lang="nl-NL" dirty="0" smtClean="0"/>
              <a:t>Throw it away or hand it in (if it is unclear)</a:t>
            </a:r>
          </a:p>
          <a:p>
            <a:pPr lvl="1"/>
            <a:r>
              <a:rPr lang="nl-NL" dirty="0" smtClean="0"/>
              <a:t>Put a note in the box that it is missing</a:t>
            </a:r>
          </a:p>
          <a:p>
            <a:pPr lvl="1"/>
            <a:r>
              <a:rPr lang="nl-NL" dirty="0" smtClean="0"/>
              <a:t>Do not put anything that is broken back in the box</a:t>
            </a:r>
          </a:p>
          <a:p>
            <a:r>
              <a:rPr lang="nl-NL" dirty="0" smtClean="0"/>
              <a:t>Leave the Arduino running</a:t>
            </a:r>
          </a:p>
          <a:p>
            <a:r>
              <a:rPr lang="nl-NL" dirty="0" smtClean="0"/>
              <a:t>Let us know what you thought about this workshop, now orally or later by email</a:t>
            </a:r>
          </a:p>
          <a:p>
            <a:pPr lvl="1"/>
            <a:r>
              <a:rPr lang="nl-NL" dirty="0" smtClean="0">
                <a:hlinkClick r:id="rId3"/>
              </a:rPr>
              <a:t>hans.piam@hanselma.nl</a:t>
            </a:r>
            <a:endParaRPr lang="nl-NL" dirty="0" smtClean="0"/>
          </a:p>
          <a:p>
            <a:pPr lvl="1"/>
            <a:r>
              <a:rPr lang="nl-NL" dirty="0" smtClean="0">
                <a:hlinkClick r:id="rId4"/>
              </a:rPr>
              <a:t>heppg@web.de</a:t>
            </a:r>
            <a:r>
              <a:rPr lang="nl-NL" dirty="0" smtClean="0"/>
              <a:t> </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80</a:t>
            </a:fld>
            <a:endParaRPr lang="nl-NL"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p:cNvSpPr/>
          <p:nvPr/>
        </p:nvSpPr>
        <p:spPr>
          <a:xfrm>
            <a:off x="395536" y="1131590"/>
            <a:ext cx="7992888" cy="64807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 name="Titel 1"/>
          <p:cNvSpPr>
            <a:spLocks noGrp="1"/>
          </p:cNvSpPr>
          <p:nvPr>
            <p:ph type="title"/>
          </p:nvPr>
        </p:nvSpPr>
        <p:spPr/>
        <p:txBody>
          <a:bodyPr/>
          <a:lstStyle/>
          <a:p>
            <a:r>
              <a:rPr lang="nl-NL" dirty="0" smtClean="0"/>
              <a:t>More information</a:t>
            </a:r>
            <a:endParaRPr lang="nl-NL" dirty="0"/>
          </a:p>
        </p:txBody>
      </p:sp>
      <p:sp>
        <p:nvSpPr>
          <p:cNvPr id="3" name="Tijdelijke aanduiding voor inhoud 2"/>
          <p:cNvSpPr>
            <a:spLocks noGrp="1"/>
          </p:cNvSpPr>
          <p:nvPr>
            <p:ph idx="1"/>
          </p:nvPr>
        </p:nvSpPr>
        <p:spPr>
          <a:xfrm>
            <a:off x="457200" y="1200150"/>
            <a:ext cx="8229600" cy="3531839"/>
          </a:xfrm>
        </p:spPr>
        <p:txBody>
          <a:bodyPr>
            <a:normAutofit fontScale="85000" lnSpcReduction="20000"/>
          </a:bodyPr>
          <a:lstStyle/>
          <a:p>
            <a:r>
              <a:rPr lang="nl-NL" dirty="0" smtClean="0"/>
              <a:t>All workshop material</a:t>
            </a:r>
          </a:p>
          <a:p>
            <a:pPr lvl="1"/>
            <a:r>
              <a:rPr lang="nl-NL" dirty="0" smtClean="0">
                <a:hlinkClick r:id="rId3"/>
              </a:rPr>
              <a:t>www.github.com</a:t>
            </a:r>
            <a:r>
              <a:rPr lang="nl-NL" dirty="0" smtClean="0"/>
              <a:t> and search for </a:t>
            </a:r>
            <a:r>
              <a:rPr lang="nl-NL" i="1" dirty="0" smtClean="0"/>
              <a:t>Weekendschool</a:t>
            </a:r>
            <a:r>
              <a:rPr lang="nl-NL" dirty="0" smtClean="0"/>
              <a:t> or for </a:t>
            </a:r>
            <a:r>
              <a:rPr lang="nl-NL" i="1" dirty="0" smtClean="0"/>
              <a:t>PiAndMore</a:t>
            </a:r>
          </a:p>
          <a:p>
            <a:r>
              <a:rPr lang="nl-NL" dirty="0" smtClean="0"/>
              <a:t>scratchClient</a:t>
            </a:r>
          </a:p>
          <a:p>
            <a:pPr lvl="1"/>
            <a:r>
              <a:rPr lang="nl-NL" dirty="0" smtClean="0">
                <a:hlinkClick r:id="rId4"/>
              </a:rPr>
              <a:t>http://heppg.de/ikg/wordpress/?page_id=6</a:t>
            </a:r>
            <a:endParaRPr lang="nl-NL" dirty="0" smtClean="0"/>
          </a:p>
          <a:p>
            <a:r>
              <a:rPr lang="nl-NL" dirty="0" smtClean="0"/>
              <a:t>Scratch</a:t>
            </a:r>
          </a:p>
          <a:p>
            <a:pPr lvl="1"/>
            <a:r>
              <a:rPr lang="nl-NL" dirty="0" smtClean="0">
                <a:hlinkClick r:id="rId5"/>
              </a:rPr>
              <a:t>https://scratch.mit.edu/</a:t>
            </a:r>
            <a:endParaRPr lang="nl-NL" dirty="0" smtClean="0"/>
          </a:p>
          <a:p>
            <a:r>
              <a:rPr lang="nl-NL" dirty="0" smtClean="0"/>
              <a:t>Scratch on Raspberry Pi</a:t>
            </a:r>
          </a:p>
          <a:p>
            <a:pPr lvl="1"/>
            <a:r>
              <a:rPr lang="nl-NL" dirty="0" smtClean="0">
                <a:hlinkClick r:id="rId6"/>
              </a:rPr>
              <a:t>https://www.raspberrypi.org/forums/viewforum.php?f=77</a:t>
            </a:r>
            <a:endParaRPr lang="nl-NL" dirty="0" smtClean="0"/>
          </a:p>
          <a:p>
            <a:r>
              <a:rPr lang="nl-NL" dirty="0" smtClean="0"/>
              <a:t>Raspberry Pi</a:t>
            </a:r>
          </a:p>
          <a:p>
            <a:pPr lvl="1"/>
            <a:r>
              <a:rPr lang="nl-NL" dirty="0" smtClean="0">
                <a:hlinkClick r:id="rId7"/>
              </a:rPr>
              <a:t>https://www.raspberrypi.org/</a:t>
            </a:r>
            <a:endParaRPr lang="nl-NL" dirty="0" smtClean="0"/>
          </a:p>
          <a:p>
            <a:r>
              <a:rPr lang="nl-NL" dirty="0" smtClean="0"/>
              <a:t>Arduino</a:t>
            </a:r>
          </a:p>
          <a:p>
            <a:pPr lvl="1"/>
            <a:r>
              <a:rPr lang="nl-NL" dirty="0" smtClean="0">
                <a:hlinkClick r:id="rId8"/>
              </a:rPr>
              <a:t>https://www.arduino.cc/</a:t>
            </a:r>
            <a:endParaRPr lang="nl-NL"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81</a:t>
            </a:fld>
            <a:endParaRPr lang="nl-NL"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467544" y="1635646"/>
            <a:ext cx="8229600" cy="2081386"/>
          </a:xfrm>
        </p:spPr>
        <p:txBody>
          <a:bodyPr/>
          <a:lstStyle/>
          <a:p>
            <a:pPr algn="ctr"/>
            <a:r>
              <a:rPr lang="nl-NL" dirty="0" smtClean="0"/>
              <a:t>End of the beginners workshop</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82</a:t>
            </a:fld>
            <a:endParaRPr lang="nl-NL"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83568" y="51470"/>
            <a:ext cx="7772400" cy="3096344"/>
          </a:xfrm>
        </p:spPr>
        <p:txBody>
          <a:bodyPr>
            <a:normAutofit fontScale="90000"/>
          </a:bodyPr>
          <a:lstStyle/>
          <a:p>
            <a:pPr algn="ctr"/>
            <a:r>
              <a:rPr lang="nl-NL" dirty="0" smtClean="0"/>
              <a:t>Physical computing from Scratch using scratchClient – </a:t>
            </a:r>
            <a:r>
              <a:rPr lang="nl-NL" b="1" dirty="0" smtClean="0"/>
              <a:t>Advanced</a:t>
            </a:r>
            <a:br>
              <a:rPr lang="nl-NL" b="1" dirty="0" smtClean="0"/>
            </a:br>
            <a:r>
              <a:rPr lang="nl-NL" dirty="0" smtClean="0"/>
              <a:t/>
            </a:r>
            <a:br>
              <a:rPr lang="nl-NL" dirty="0" smtClean="0"/>
            </a:br>
            <a:r>
              <a:rPr lang="nl-NL" sz="3600" i="1" dirty="0" smtClean="0"/>
              <a:t>Control servos, LEDs and more from Scratch using RPi, Arduino, scratchClient</a:t>
            </a:r>
            <a:endParaRPr lang="nl-NL" i="1" dirty="0"/>
          </a:p>
        </p:txBody>
      </p:sp>
      <p:sp>
        <p:nvSpPr>
          <p:cNvPr id="3" name="Ondertitel 2"/>
          <p:cNvSpPr>
            <a:spLocks noGrp="1"/>
          </p:cNvSpPr>
          <p:nvPr>
            <p:ph type="subTitle" idx="1"/>
          </p:nvPr>
        </p:nvSpPr>
        <p:spPr>
          <a:xfrm>
            <a:off x="1331640" y="3435846"/>
            <a:ext cx="6400800" cy="1314450"/>
          </a:xfrm>
        </p:spPr>
        <p:txBody>
          <a:bodyPr>
            <a:normAutofit lnSpcReduction="10000"/>
          </a:bodyPr>
          <a:lstStyle/>
          <a:p>
            <a:r>
              <a:rPr lang="nl-NL" dirty="0" smtClean="0">
                <a:solidFill>
                  <a:schemeClr val="bg1"/>
                </a:solidFill>
              </a:rPr>
              <a:t>Hans de Jong &amp; Gerhard Hepp</a:t>
            </a:r>
          </a:p>
          <a:p>
            <a:r>
              <a:rPr lang="nl-NL" dirty="0" smtClean="0">
                <a:solidFill>
                  <a:schemeClr val="bg1"/>
                </a:solidFill>
              </a:rPr>
              <a:t>Pi And More 10</a:t>
            </a:r>
          </a:p>
          <a:p>
            <a:r>
              <a:rPr lang="nl-NL" dirty="0" smtClean="0">
                <a:solidFill>
                  <a:schemeClr val="bg1"/>
                </a:solidFill>
              </a:rPr>
              <a:t>Trier – 24 June 2017 </a:t>
            </a:r>
            <a:endParaRPr lang="nl-NL" dirty="0">
              <a:solidFill>
                <a:schemeClr val="bg1"/>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nl-NL" dirty="0" smtClean="0"/>
              <a:t>Before we start</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84</a:t>
            </a:fld>
            <a:endParaRPr lang="nl-NL"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686800" cy="1131590"/>
          </a:xfrm>
        </p:spPr>
        <p:txBody>
          <a:bodyPr>
            <a:normAutofit fontScale="90000"/>
          </a:bodyPr>
          <a:lstStyle/>
          <a:p>
            <a:r>
              <a:rPr lang="nl-NL" dirty="0" smtClean="0"/>
              <a:t>If you do not roll over from the beginners workshop …</a:t>
            </a:r>
            <a:endParaRPr lang="nl-NL" dirty="0"/>
          </a:p>
        </p:txBody>
      </p:sp>
      <p:sp>
        <p:nvSpPr>
          <p:cNvPr id="3" name="Tijdelijke aanduiding voor inhoud 2"/>
          <p:cNvSpPr>
            <a:spLocks noGrp="1"/>
          </p:cNvSpPr>
          <p:nvPr>
            <p:ph idx="1"/>
          </p:nvPr>
        </p:nvSpPr>
        <p:spPr>
          <a:xfrm>
            <a:off x="467544" y="1347614"/>
            <a:ext cx="8229600" cy="3394472"/>
          </a:xfrm>
        </p:spPr>
        <p:txBody>
          <a:bodyPr>
            <a:normAutofit lnSpcReduction="10000"/>
          </a:bodyPr>
          <a:lstStyle/>
          <a:p>
            <a:r>
              <a:rPr lang="nl-NL" dirty="0" smtClean="0"/>
              <a:t>If you are familiar with scratchClient, but not with the new config tool …</a:t>
            </a:r>
          </a:p>
          <a:p>
            <a:pPr lvl="1"/>
            <a:r>
              <a:rPr lang="nl-NL" dirty="0" smtClean="0"/>
              <a:t>… you may want to look at some slides of the beginners workshop</a:t>
            </a:r>
          </a:p>
          <a:p>
            <a:r>
              <a:rPr lang="nl-NL" dirty="0" smtClean="0"/>
              <a:t>Other than that, you do </a:t>
            </a:r>
            <a:r>
              <a:rPr lang="nl-NL" b="1" dirty="0" smtClean="0"/>
              <a:t>not</a:t>
            </a:r>
            <a:r>
              <a:rPr lang="nl-NL" dirty="0" smtClean="0"/>
              <a:t> have to build up the complete setup what the people of the beginners workshop did.</a:t>
            </a:r>
          </a:p>
          <a:p>
            <a:pPr lvl="1"/>
            <a:r>
              <a:rPr lang="nl-NL" dirty="0" smtClean="0"/>
              <a:t>Only those things on the next slide.</a:t>
            </a:r>
          </a:p>
          <a:p>
            <a:r>
              <a:rPr lang="nl-NL" dirty="0" smtClean="0"/>
              <a:t>You will however see the components of the beginners workshop in the diagrams.</a:t>
            </a:r>
          </a:p>
          <a:p>
            <a:pPr lvl="1"/>
            <a:r>
              <a:rPr lang="nl-NL" dirty="0" smtClean="0"/>
              <a:t>Just ignore those.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85</a:t>
            </a:fld>
            <a:endParaRPr lang="nl-NL"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smtClean="0"/>
              <a:t>Make a script file to start scratchClient</a:t>
            </a:r>
            <a:endParaRPr lang="nl-NL" dirty="0"/>
          </a:p>
        </p:txBody>
      </p:sp>
      <p:sp>
        <p:nvSpPr>
          <p:cNvPr id="3" name="Tijdelijke aanduiding voor inhoud 2"/>
          <p:cNvSpPr>
            <a:spLocks noGrp="1"/>
          </p:cNvSpPr>
          <p:nvPr>
            <p:ph idx="1"/>
          </p:nvPr>
        </p:nvSpPr>
        <p:spPr/>
        <p:txBody>
          <a:bodyPr>
            <a:normAutofit fontScale="92500" lnSpcReduction="10000"/>
          </a:bodyPr>
          <a:lstStyle/>
          <a:p>
            <a:r>
              <a:rPr lang="nl-NL" dirty="0" smtClean="0"/>
              <a:t>Then make a new file in the PiAndMore folder on the Desktop</a:t>
            </a:r>
          </a:p>
          <a:p>
            <a:pPr lvl="1"/>
            <a:r>
              <a:rPr lang="nl-NL" dirty="0" smtClean="0"/>
              <a:t>Call it </a:t>
            </a:r>
            <a:r>
              <a:rPr lang="nl-NL" sz="2100" dirty="0" smtClean="0">
                <a:latin typeface="Courier New" pitchFamily="49" charset="0"/>
                <a:cs typeface="Courier New" pitchFamily="49" charset="0"/>
              </a:rPr>
              <a:t>StartSC.bash</a:t>
            </a:r>
          </a:p>
          <a:p>
            <a:r>
              <a:rPr lang="nl-NL" dirty="0" smtClean="0"/>
              <a:t>Put this into the file (copy/paste from this presentation):</a:t>
            </a:r>
          </a:p>
          <a:p>
            <a:pPr lvl="1">
              <a:buNone/>
            </a:pPr>
            <a:r>
              <a:rPr lang="nl-NL" dirty="0" smtClean="0">
                <a:latin typeface="Courier New" pitchFamily="49" charset="0"/>
                <a:cs typeface="Courier New" pitchFamily="49" charset="0"/>
              </a:rPr>
              <a:t>!# /bin/bash</a:t>
            </a:r>
          </a:p>
          <a:p>
            <a:pPr lvl="1">
              <a:buNone/>
            </a:pPr>
            <a:r>
              <a:rPr lang="nl-NL" dirty="0" smtClean="0">
                <a:latin typeface="Courier New" pitchFamily="49" charset="0"/>
                <a:cs typeface="Courier New" pitchFamily="49" charset="0"/>
              </a:rPr>
              <a:t>sudo python ~/scratchClient/src/scratchClient.py -c ~/Desktop/PiAndMore/PiAndMore.xml</a:t>
            </a:r>
          </a:p>
          <a:p>
            <a:pPr lvl="1">
              <a:buNone/>
            </a:pPr>
            <a:r>
              <a:rPr lang="nl-NL" dirty="0" smtClean="0">
                <a:latin typeface="Courier New" pitchFamily="49" charset="0"/>
                <a:cs typeface="Courier New" pitchFamily="49" charset="0"/>
              </a:rPr>
              <a:t>pause –p “Press Enter to continue”</a:t>
            </a:r>
          </a:p>
          <a:p>
            <a:r>
              <a:rPr lang="nl-NL" dirty="0" smtClean="0"/>
              <a:t>Make the file executable (file properties, permissions)</a:t>
            </a:r>
          </a:p>
          <a:p>
            <a:r>
              <a:rPr lang="nl-NL" dirty="0" smtClean="0"/>
              <a:t>Do you understand what the file does? </a:t>
            </a:r>
          </a:p>
          <a:p>
            <a:pPr lvl="1"/>
            <a:r>
              <a:rPr lang="nl-NL" dirty="0" smtClean="0"/>
              <a:t>If not, please ask</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86</a:t>
            </a:fld>
            <a:endParaRPr lang="nl-NL" dirty="0"/>
          </a:p>
        </p:txBody>
      </p:sp>
      <p:sp>
        <p:nvSpPr>
          <p:cNvPr id="5" name="Tekstvak 4"/>
          <p:cNvSpPr txBox="1"/>
          <p:nvPr/>
        </p:nvSpPr>
        <p:spPr>
          <a:xfrm>
            <a:off x="2843808" y="4443958"/>
            <a:ext cx="3888432" cy="646331"/>
          </a:xfrm>
          <a:prstGeom prst="rect">
            <a:avLst/>
          </a:prstGeom>
          <a:solidFill>
            <a:srgbClr val="FF0000"/>
          </a:solidFill>
        </p:spPr>
        <p:txBody>
          <a:bodyPr wrap="square" rtlCol="0">
            <a:spAutoFit/>
          </a:bodyPr>
          <a:lstStyle/>
          <a:p>
            <a:pPr algn="ctr"/>
            <a:r>
              <a:rPr lang="nl-NL" dirty="0" smtClean="0">
                <a:solidFill>
                  <a:schemeClr val="bg1"/>
                </a:solidFill>
              </a:rPr>
              <a:t>Only to be done if you did NOT continue from the beginners workshop</a:t>
            </a:r>
            <a:endParaRPr lang="nl-NL" dirty="0">
              <a:solidFill>
                <a:schemeClr val="bg1"/>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M5810video\Documents\Weekendschool\Pi And More\PiAndMore WS - 0 - Start_bb.jpg"/>
          <p:cNvPicPr>
            <a:picLocks noChangeAspect="1" noChangeArrowheads="1"/>
          </p:cNvPicPr>
          <p:nvPr/>
        </p:nvPicPr>
        <p:blipFill>
          <a:blip r:embed="rId3" cstate="print"/>
          <a:srcRect/>
          <a:stretch>
            <a:fillRect/>
          </a:stretch>
        </p:blipFill>
        <p:spPr bwMode="auto">
          <a:xfrm>
            <a:off x="701496" y="1108329"/>
            <a:ext cx="3396590" cy="3365805"/>
          </a:xfrm>
          <a:prstGeom prst="rect">
            <a:avLst/>
          </a:prstGeom>
          <a:noFill/>
        </p:spPr>
      </p:pic>
      <p:sp>
        <p:nvSpPr>
          <p:cNvPr id="15" name="Rechthoek 14"/>
          <p:cNvSpPr/>
          <p:nvPr/>
        </p:nvSpPr>
        <p:spPr>
          <a:xfrm>
            <a:off x="4086168" y="1059582"/>
            <a:ext cx="720080" cy="3456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 name="Titel 1"/>
          <p:cNvSpPr>
            <a:spLocks noGrp="1"/>
          </p:cNvSpPr>
          <p:nvPr>
            <p:ph type="title"/>
          </p:nvPr>
        </p:nvSpPr>
        <p:spPr/>
        <p:txBody>
          <a:bodyPr/>
          <a:lstStyle/>
          <a:p>
            <a:r>
              <a:rPr lang="nl-NL" dirty="0" smtClean="0"/>
              <a:t>Connect the power wires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87</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14" name="PIJL-OMHOOG 13"/>
          <p:cNvSpPr/>
          <p:nvPr/>
        </p:nvSpPr>
        <p:spPr>
          <a:xfrm>
            <a:off x="5436096" y="4515966"/>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6" name="PIJL-OMHOOG 15"/>
          <p:cNvSpPr/>
          <p:nvPr/>
        </p:nvSpPr>
        <p:spPr>
          <a:xfrm rot="10800000">
            <a:off x="4572000" y="1707654"/>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7" name="Tekstvak 16"/>
          <p:cNvSpPr txBox="1"/>
          <p:nvPr/>
        </p:nvSpPr>
        <p:spPr>
          <a:xfrm>
            <a:off x="0" y="2931790"/>
            <a:ext cx="3888432" cy="646331"/>
          </a:xfrm>
          <a:prstGeom prst="rect">
            <a:avLst/>
          </a:prstGeom>
          <a:solidFill>
            <a:srgbClr val="FF0000"/>
          </a:solidFill>
        </p:spPr>
        <p:txBody>
          <a:bodyPr wrap="square" rtlCol="0">
            <a:spAutoFit/>
          </a:bodyPr>
          <a:lstStyle/>
          <a:p>
            <a:pPr algn="ctr"/>
            <a:r>
              <a:rPr lang="nl-NL" dirty="0" smtClean="0">
                <a:solidFill>
                  <a:schemeClr val="bg1"/>
                </a:solidFill>
              </a:rPr>
              <a:t>Only to be done if you did NOT continue from the beginners workshop</a:t>
            </a:r>
            <a:endParaRPr lang="nl-NL" dirty="0">
              <a:solidFill>
                <a:schemeClr val="bg1"/>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Make the config file for all steps</a:t>
            </a:r>
            <a:endParaRPr lang="nl-NL" dirty="0"/>
          </a:p>
        </p:txBody>
      </p:sp>
      <p:sp>
        <p:nvSpPr>
          <p:cNvPr id="3" name="Tijdelijke aanduiding voor inhoud 2"/>
          <p:cNvSpPr>
            <a:spLocks noGrp="1"/>
          </p:cNvSpPr>
          <p:nvPr>
            <p:ph idx="1"/>
          </p:nvPr>
        </p:nvSpPr>
        <p:spPr>
          <a:xfrm>
            <a:off x="467544" y="1059582"/>
            <a:ext cx="8229600" cy="3675855"/>
          </a:xfrm>
        </p:spPr>
        <p:txBody>
          <a:bodyPr>
            <a:normAutofit/>
          </a:bodyPr>
          <a:lstStyle/>
          <a:p>
            <a:r>
              <a:rPr lang="nl-NL" sz="2000" dirty="0" smtClean="0"/>
              <a:t>In order not to loose time, it is recommended to add all setups in the config file now. </a:t>
            </a:r>
          </a:p>
          <a:p>
            <a:pPr lvl="1"/>
            <a:r>
              <a:rPr lang="nl-NL" sz="1800" dirty="0" smtClean="0"/>
              <a:t>If you continued from the beginners workshop then leave in what you have, only add.</a:t>
            </a:r>
          </a:p>
          <a:p>
            <a:pPr lvl="1"/>
            <a:r>
              <a:rPr lang="nl-NL" sz="1800" dirty="0" smtClean="0"/>
              <a:t>D3: out, pwm, 3Color Red LED</a:t>
            </a:r>
          </a:p>
          <a:p>
            <a:pPr lvl="1"/>
            <a:r>
              <a:rPr lang="nl-NL" sz="1800" dirty="0" smtClean="0"/>
              <a:t>D5: out, pwm, 3Color Blue LED</a:t>
            </a:r>
          </a:p>
          <a:p>
            <a:pPr lvl="1"/>
            <a:r>
              <a:rPr lang="nl-NL" sz="1800" dirty="0" smtClean="0"/>
              <a:t>D6: out, pwm, 3Color Green LED</a:t>
            </a:r>
          </a:p>
          <a:p>
            <a:pPr lvl="1"/>
            <a:r>
              <a:rPr lang="nl-NL" sz="1800" dirty="0" smtClean="0"/>
              <a:t>D8: in, counter_pullup, Counter button</a:t>
            </a:r>
          </a:p>
          <a:p>
            <a:pPr lvl="1"/>
            <a:r>
              <a:rPr lang="nl-NL" sz="1800" dirty="0" smtClean="0"/>
              <a:t>D10: in, counter, IR sensor	</a:t>
            </a:r>
          </a:p>
          <a:p>
            <a:pPr lvl="1">
              <a:buNone/>
            </a:pPr>
            <a:r>
              <a:rPr lang="nl-NL" sz="1800" dirty="0" smtClean="0"/>
              <a:t>						</a:t>
            </a:r>
          </a:p>
          <a:p>
            <a:pPr lvl="1">
              <a:buNone/>
            </a:pPr>
            <a:r>
              <a:rPr lang="nl-NL" sz="1800" dirty="0" smtClean="0"/>
              <a:t>						</a:t>
            </a:r>
            <a:endParaRPr lang="nl-NL" sz="1400"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88</a:t>
            </a:fld>
            <a:endParaRPr lang="nl-NL" dirty="0"/>
          </a:p>
        </p:txBody>
      </p:sp>
      <p:sp>
        <p:nvSpPr>
          <p:cNvPr id="5" name="Tekstvak 4"/>
          <p:cNvSpPr txBox="1"/>
          <p:nvPr/>
        </p:nvSpPr>
        <p:spPr>
          <a:xfrm>
            <a:off x="4788024" y="2211710"/>
            <a:ext cx="3744416" cy="2339102"/>
          </a:xfrm>
          <a:prstGeom prst="rect">
            <a:avLst/>
          </a:prstGeom>
          <a:noFill/>
        </p:spPr>
        <p:txBody>
          <a:bodyPr wrap="square" rtlCol="0">
            <a:spAutoFit/>
          </a:bodyPr>
          <a:lstStyle/>
          <a:p>
            <a:pPr>
              <a:spcAft>
                <a:spcPts val="400"/>
              </a:spcAft>
            </a:pPr>
            <a:r>
              <a:rPr lang="nl-NL" dirty="0" smtClean="0"/>
              <a:t>- A0: in, analog, Rain Sensor</a:t>
            </a:r>
          </a:p>
          <a:p>
            <a:pPr>
              <a:spcAft>
                <a:spcPts val="400"/>
              </a:spcAft>
            </a:pPr>
            <a:r>
              <a:rPr lang="nl-NL" dirty="0" smtClean="0"/>
              <a:t>- A1: in, input_pullup, Tilt Sensor</a:t>
            </a:r>
          </a:p>
          <a:p>
            <a:pPr>
              <a:spcAft>
                <a:spcPts val="400"/>
              </a:spcAft>
            </a:pPr>
            <a:r>
              <a:rPr lang="nl-NL" dirty="0" smtClean="0"/>
              <a:t>- A2: out, output, Relay</a:t>
            </a:r>
          </a:p>
          <a:p>
            <a:pPr>
              <a:spcAft>
                <a:spcPts val="400"/>
              </a:spcAft>
            </a:pPr>
            <a:r>
              <a:rPr lang="nl-NL" dirty="0" smtClean="0"/>
              <a:t>- A3: in, analog, Sound Sensor</a:t>
            </a:r>
          </a:p>
          <a:p>
            <a:pPr>
              <a:spcAft>
                <a:spcPts val="400"/>
              </a:spcAft>
            </a:pPr>
            <a:r>
              <a:rPr lang="nl-NL" dirty="0" smtClean="0"/>
              <a:t>- A5: in, input_pullup, Joystick Button</a:t>
            </a:r>
          </a:p>
          <a:p>
            <a:pPr>
              <a:spcAft>
                <a:spcPts val="400"/>
              </a:spcAft>
            </a:pPr>
            <a:r>
              <a:rPr lang="nl-NL" dirty="0" smtClean="0"/>
              <a:t>- A6: in, analog, JoyStickY</a:t>
            </a:r>
          </a:p>
          <a:p>
            <a:pPr>
              <a:spcAft>
                <a:spcPts val="400"/>
              </a:spcAft>
            </a:pPr>
            <a:r>
              <a:rPr lang="nl-NL" dirty="0" smtClean="0"/>
              <a:t>- A7: in, analog, JoyStickX</a:t>
            </a:r>
            <a:endParaRPr lang="nl-NL"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Make variables</a:t>
            </a:r>
            <a:endParaRPr lang="nl-NL" dirty="0"/>
          </a:p>
        </p:txBody>
      </p:sp>
      <p:sp>
        <p:nvSpPr>
          <p:cNvPr id="3" name="Tijdelijke aanduiding voor inhoud 2"/>
          <p:cNvSpPr>
            <a:spLocks noGrp="1"/>
          </p:cNvSpPr>
          <p:nvPr>
            <p:ph idx="1"/>
          </p:nvPr>
        </p:nvSpPr>
        <p:spPr/>
        <p:txBody>
          <a:bodyPr/>
          <a:lstStyle/>
          <a:p>
            <a:r>
              <a:rPr lang="nl-NL" dirty="0" smtClean="0"/>
              <a:t>Save the config file</a:t>
            </a:r>
          </a:p>
          <a:p>
            <a:r>
              <a:rPr lang="nl-NL" dirty="0" smtClean="0"/>
              <a:t>(Re)start scratchClient</a:t>
            </a:r>
          </a:p>
          <a:p>
            <a:r>
              <a:rPr lang="nl-NL" dirty="0" smtClean="0"/>
              <a:t>In Scratch, create a variable for each of the </a:t>
            </a:r>
            <a:r>
              <a:rPr lang="nl-NL" i="1" dirty="0" smtClean="0"/>
              <a:t>out</a:t>
            </a:r>
            <a:r>
              <a:rPr lang="nl-NL" dirty="0" smtClean="0"/>
              <a:t> parameters.</a:t>
            </a:r>
          </a:p>
          <a:p>
            <a:pPr lvl="1"/>
            <a:r>
              <a:rPr lang="nl-NL" dirty="0" smtClean="0"/>
              <a:t>Note: variable names are case sensitive.</a:t>
            </a:r>
          </a:p>
          <a:p>
            <a:r>
              <a:rPr lang="nl-NL" dirty="0" smtClean="0"/>
              <a:t>In Scratch, make all of the sensors visible, so all </a:t>
            </a:r>
            <a:r>
              <a:rPr lang="nl-NL" i="1" dirty="0" smtClean="0"/>
              <a:t>in</a:t>
            </a:r>
            <a:r>
              <a:rPr lang="nl-NL" dirty="0" smtClean="0"/>
              <a:t> parameters.</a:t>
            </a:r>
          </a:p>
          <a:p>
            <a:pPr lvl="1"/>
            <a:r>
              <a:rPr lang="nl-NL" dirty="0" smtClean="0"/>
              <a:t>Will only work if scratchClient successfully communicates to the board.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89</a:t>
            </a:fld>
            <a:endParaRPr lang="nl-NL"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Slechts een paar regels vandaag ...</a:t>
            </a:r>
            <a:endParaRPr lang="nl-NL" dirty="0"/>
          </a:p>
        </p:txBody>
      </p:sp>
      <p:sp>
        <p:nvSpPr>
          <p:cNvPr id="3" name="Tijdelijke aanduiding voor inhoud 2"/>
          <p:cNvSpPr>
            <a:spLocks noGrp="1"/>
          </p:cNvSpPr>
          <p:nvPr>
            <p:ph idx="1"/>
          </p:nvPr>
        </p:nvSpPr>
        <p:spPr>
          <a:xfrm>
            <a:off x="457200" y="1059582"/>
            <a:ext cx="8229600" cy="3744416"/>
          </a:xfrm>
        </p:spPr>
        <p:txBody>
          <a:bodyPr>
            <a:normAutofit fontScale="70000" lnSpcReduction="20000"/>
          </a:bodyPr>
          <a:lstStyle/>
          <a:p>
            <a:r>
              <a:rPr lang="nl-NL" dirty="0" smtClean="0"/>
              <a:t>Als Raspberry Pi opnieuw gestart moet worden, dan moet de voeding uit en weer aan gedaan worden. Ga niet aan kabels trekken, maar gebruik de stekerschakelaar waar de voeding in zit (nadat je de Raspberry Pi gestopt hebt). </a:t>
            </a:r>
          </a:p>
          <a:p>
            <a:r>
              <a:rPr lang="nl-NL" dirty="0" smtClean="0"/>
              <a:t>Zet altijd weerstanden in serie met de componenten als dat aangegeven is. </a:t>
            </a:r>
          </a:p>
          <a:p>
            <a:pPr lvl="1"/>
            <a:r>
              <a:rPr lang="nl-NL" dirty="0" smtClean="0"/>
              <a:t>Als je denkt dat dit niet nodig is, laat het ons dan weten en dan zullen we de reden uitleggen. </a:t>
            </a:r>
          </a:p>
          <a:p>
            <a:r>
              <a:rPr lang="nl-NL" dirty="0" smtClean="0"/>
              <a:t>Als je de bedrading verandert:</a:t>
            </a:r>
          </a:p>
          <a:p>
            <a:pPr marL="711200" lvl="1" indent="-457200">
              <a:buFont typeface="+mj-lt"/>
              <a:buAutoNum type="arabicPeriod"/>
            </a:pPr>
            <a:r>
              <a:rPr lang="nl-NL" dirty="0" smtClean="0"/>
              <a:t>Koppel de USB kabel af van de Arduino Nano</a:t>
            </a:r>
          </a:p>
          <a:p>
            <a:pPr marL="711200" lvl="1" indent="-457200">
              <a:buFont typeface="+mj-lt"/>
              <a:buAutoNum type="arabicPeriod"/>
            </a:pPr>
            <a:r>
              <a:rPr lang="nl-NL" dirty="0" smtClean="0"/>
              <a:t>Schakel de 9V af</a:t>
            </a:r>
          </a:p>
          <a:p>
            <a:pPr marL="711200" lvl="1" indent="-457200">
              <a:buFont typeface="+mj-lt"/>
              <a:buAutoNum type="arabicPeriod"/>
            </a:pPr>
            <a:r>
              <a:rPr lang="nl-NL" dirty="0" smtClean="0"/>
              <a:t>Check, dubbel check and check nogmaals of de bedrading correct is.</a:t>
            </a:r>
            <a:br>
              <a:rPr lang="nl-NL" dirty="0" smtClean="0"/>
            </a:br>
            <a:r>
              <a:rPr lang="nl-NL" dirty="0" smtClean="0"/>
              <a:t>Je kunt componenten opblazen als de bedrading fout gedaan is. </a:t>
            </a:r>
          </a:p>
          <a:p>
            <a:pPr marL="711200" lvl="1" indent="-457200">
              <a:buFont typeface="+mj-lt"/>
              <a:buAutoNum type="arabicPeriod"/>
            </a:pPr>
            <a:r>
              <a:rPr lang="nl-NL" dirty="0" smtClean="0"/>
              <a:t>Zorg dat jullie beiden (4 ogen principe) overtuigd zijn dat de bedrading in orde is </a:t>
            </a:r>
            <a:br>
              <a:rPr lang="nl-NL" dirty="0" smtClean="0"/>
            </a:br>
            <a:r>
              <a:rPr lang="nl-NL" dirty="0" smtClean="0"/>
              <a:t>voordat je de spanning weer aansluit.</a:t>
            </a:r>
          </a:p>
          <a:p>
            <a:pPr marL="711200" lvl="1" indent="-457200">
              <a:buFont typeface="+mj-lt"/>
              <a:buAutoNum type="arabicPeriod"/>
            </a:pPr>
            <a:r>
              <a:rPr lang="nl-NL" dirty="0" smtClean="0"/>
              <a:t>Na het wijzigen van een config bestand: start scratchClient opnieuw.</a:t>
            </a:r>
          </a:p>
          <a:p>
            <a:r>
              <a:rPr lang="nl-NL" dirty="0" smtClean="0"/>
              <a:t>Als iets kapot gaat of beschadigd raakt: we hebben reserve materiaal</a:t>
            </a:r>
          </a:p>
          <a:p>
            <a:pPr lvl="1"/>
            <a:r>
              <a:rPr lang="nl-NL" dirty="0" smtClean="0"/>
              <a:t>Stop svp </a:t>
            </a:r>
            <a:r>
              <a:rPr lang="nl-NL" b="1" i="1" dirty="0" smtClean="0"/>
              <a:t>niets</a:t>
            </a:r>
            <a:r>
              <a:rPr lang="nl-NL" dirty="0" smtClean="0"/>
              <a:t> dat kapot is terug in de doos.</a:t>
            </a:r>
          </a:p>
        </p:txBody>
      </p:sp>
      <p:pic>
        <p:nvPicPr>
          <p:cNvPr id="4098" name="Picture 2" descr="C:\Users\M5810video\Documents\Weekendschool\Github\Weekendschool-PiAndMore\PiAndMore\Part-1--Breadboard\255392-1.jpg"/>
          <p:cNvPicPr>
            <a:picLocks noChangeAspect="1" noChangeArrowheads="1"/>
          </p:cNvPicPr>
          <p:nvPr/>
        </p:nvPicPr>
        <p:blipFill>
          <a:blip r:embed="rId3" cstate="print"/>
          <a:srcRect/>
          <a:stretch>
            <a:fillRect/>
          </a:stretch>
        </p:blipFill>
        <p:spPr bwMode="auto">
          <a:xfrm>
            <a:off x="8218197" y="9223"/>
            <a:ext cx="914400" cy="914400"/>
          </a:xfrm>
          <a:prstGeom prst="rect">
            <a:avLst/>
          </a:prstGeom>
          <a:noFill/>
        </p:spPr>
      </p:pic>
      <p:pic>
        <p:nvPicPr>
          <p:cNvPr id="4099" name="Picture 3" descr="C:\Users\M5810video\Documents\Weekendschool\Github\Weekendschool-PiAndMore\PiAndMore\Part-1--Breadboard\resistor.png"/>
          <p:cNvPicPr>
            <a:picLocks noChangeAspect="1" noChangeArrowheads="1"/>
          </p:cNvPicPr>
          <p:nvPr/>
        </p:nvPicPr>
        <p:blipFill>
          <a:blip r:embed="rId4" cstate="print"/>
          <a:srcRect/>
          <a:stretch>
            <a:fillRect/>
          </a:stretch>
        </p:blipFill>
        <p:spPr bwMode="auto">
          <a:xfrm>
            <a:off x="7524328" y="1635646"/>
            <a:ext cx="803598" cy="803598"/>
          </a:xfrm>
          <a:prstGeom prst="rect">
            <a:avLst/>
          </a:prstGeom>
          <a:noFill/>
        </p:spPr>
      </p:pic>
      <p:pic>
        <p:nvPicPr>
          <p:cNvPr id="4100" name="Picture 4" descr="C:\Users\M5810video\Documents\Weekendschool\Github\Weekendschool-PiAndMore\PiAndMore\Part-1--Breadboard\usb-micro-kabel-1_8-meter.jpg"/>
          <p:cNvPicPr>
            <a:picLocks noChangeAspect="1" noChangeArrowheads="1"/>
          </p:cNvPicPr>
          <p:nvPr/>
        </p:nvPicPr>
        <p:blipFill>
          <a:blip r:embed="rId5" cstate="print"/>
          <a:srcRect l="16340" t="61455" r="46701"/>
          <a:stretch>
            <a:fillRect/>
          </a:stretch>
        </p:blipFill>
        <p:spPr bwMode="auto">
          <a:xfrm>
            <a:off x="4602088" y="2439244"/>
            <a:ext cx="430051" cy="288032"/>
          </a:xfrm>
          <a:prstGeom prst="rect">
            <a:avLst/>
          </a:prstGeom>
          <a:noFill/>
        </p:spPr>
      </p:pic>
      <p:pic>
        <p:nvPicPr>
          <p:cNvPr id="4101" name="Picture 5" descr="C:\Users\M5810video\Documents\Weekendschool\Github\Weekendschool-PiAndMore\PiAndMore\Part-1--Breadboard\theorist_small.jpg"/>
          <p:cNvPicPr>
            <a:picLocks noChangeAspect="1" noChangeArrowheads="1"/>
          </p:cNvPicPr>
          <p:nvPr/>
        </p:nvPicPr>
        <p:blipFill>
          <a:blip r:embed="rId6" cstate="print"/>
          <a:srcRect/>
          <a:stretch>
            <a:fillRect/>
          </a:stretch>
        </p:blipFill>
        <p:spPr bwMode="auto">
          <a:xfrm>
            <a:off x="7452320" y="3047822"/>
            <a:ext cx="864096" cy="1120988"/>
          </a:xfrm>
          <a:prstGeom prst="rect">
            <a:avLst/>
          </a:prstGeom>
          <a:noFill/>
        </p:spPr>
      </p:pic>
      <p:pic>
        <p:nvPicPr>
          <p:cNvPr id="4103" name="Picture 7"/>
          <p:cNvPicPr>
            <a:picLocks noChangeAspect="1" noChangeArrowheads="1"/>
          </p:cNvPicPr>
          <p:nvPr/>
        </p:nvPicPr>
        <p:blipFill>
          <a:blip r:embed="rId7" cstate="print"/>
          <a:srcRect/>
          <a:stretch>
            <a:fillRect/>
          </a:stretch>
        </p:blipFill>
        <p:spPr bwMode="auto">
          <a:xfrm>
            <a:off x="2699792" y="2647776"/>
            <a:ext cx="505220" cy="267469"/>
          </a:xfrm>
          <a:prstGeom prst="rect">
            <a:avLst/>
          </a:prstGeom>
          <a:noFill/>
          <a:ln w="9525">
            <a:noFill/>
            <a:miter lim="800000"/>
            <a:headEnd/>
            <a:tailEnd/>
          </a:ln>
        </p:spPr>
      </p:pic>
      <p:sp>
        <p:nvSpPr>
          <p:cNvPr id="9" name="Tijdelijke aanduiding voor dianummer 8"/>
          <p:cNvSpPr>
            <a:spLocks noGrp="1"/>
          </p:cNvSpPr>
          <p:nvPr>
            <p:ph type="sldNum" sz="quarter" idx="12"/>
          </p:nvPr>
        </p:nvSpPr>
        <p:spPr/>
        <p:txBody>
          <a:bodyPr/>
          <a:lstStyle/>
          <a:p>
            <a:fld id="{6802DAD7-DC19-4A9E-93C3-E71314786426}" type="slidenum">
              <a:rPr lang="nl-NL" smtClean="0"/>
              <a:pPr/>
              <a:t>9</a:t>
            </a:fld>
            <a:endParaRPr lang="nl-NL"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51470"/>
            <a:ext cx="8229600" cy="1152128"/>
          </a:xfrm>
        </p:spPr>
        <p:txBody>
          <a:bodyPr>
            <a:normAutofit fontScale="90000"/>
          </a:bodyPr>
          <a:lstStyle/>
          <a:p>
            <a:r>
              <a:rPr lang="nl-NL" dirty="0" smtClean="0"/>
              <a:t>Choose the topics you want to give priority</a:t>
            </a:r>
            <a:endParaRPr lang="nl-NL" dirty="0"/>
          </a:p>
        </p:txBody>
      </p:sp>
      <p:sp>
        <p:nvSpPr>
          <p:cNvPr id="3" name="Tijdelijke aanduiding voor inhoud 2"/>
          <p:cNvSpPr>
            <a:spLocks noGrp="1"/>
          </p:cNvSpPr>
          <p:nvPr>
            <p:ph sz="half" idx="1"/>
          </p:nvPr>
        </p:nvSpPr>
        <p:spPr>
          <a:xfrm>
            <a:off x="457200" y="1347615"/>
            <a:ext cx="4038600" cy="3394472"/>
          </a:xfrm>
        </p:spPr>
        <p:txBody>
          <a:bodyPr>
            <a:normAutofit fontScale="47500" lnSpcReduction="20000"/>
          </a:bodyPr>
          <a:lstStyle/>
          <a:p>
            <a:r>
              <a:rPr lang="nl-NL" sz="4200" dirty="0" smtClean="0"/>
              <a:t>The advanced workshop may be too short to do all activities.</a:t>
            </a:r>
          </a:p>
          <a:p>
            <a:pPr lvl="1"/>
            <a:r>
              <a:rPr lang="nl-NL" sz="3800" dirty="0" smtClean="0"/>
              <a:t>So pick the order of the topics from the list</a:t>
            </a:r>
          </a:p>
          <a:p>
            <a:r>
              <a:rPr lang="nl-NL" sz="4200" dirty="0" smtClean="0"/>
              <a:t>The </a:t>
            </a:r>
            <a:r>
              <a:rPr lang="nl-NL" sz="4200" dirty="0" smtClean="0">
                <a:solidFill>
                  <a:srgbClr val="FF0000"/>
                </a:solidFill>
              </a:rPr>
              <a:t>red topics </a:t>
            </a:r>
            <a:r>
              <a:rPr lang="nl-NL" sz="4200" dirty="0" smtClean="0"/>
              <a:t>teach you more about scratchClient.</a:t>
            </a:r>
          </a:p>
          <a:p>
            <a:r>
              <a:rPr lang="nl-NL" sz="4200" dirty="0" smtClean="0"/>
              <a:t>The </a:t>
            </a:r>
            <a:r>
              <a:rPr lang="nl-NL" sz="4200" dirty="0" smtClean="0">
                <a:solidFill>
                  <a:srgbClr val="007A37"/>
                </a:solidFill>
              </a:rPr>
              <a:t>green topics </a:t>
            </a:r>
            <a:r>
              <a:rPr lang="nl-NL" sz="4200" dirty="0" smtClean="0"/>
              <a:t>teach you more about electronics, sensors and engineering.</a:t>
            </a:r>
          </a:p>
          <a:p>
            <a:r>
              <a:rPr lang="nl-NL" sz="4200" dirty="0" smtClean="0"/>
              <a:t>If you rather would do pieces of the beginners workshop then that is fine as well.</a:t>
            </a:r>
            <a:endParaRPr lang="nl-NL" sz="4200" dirty="0"/>
          </a:p>
        </p:txBody>
      </p:sp>
      <p:sp>
        <p:nvSpPr>
          <p:cNvPr id="5" name="Tijdelijke aanduiding voor inhoud 4"/>
          <p:cNvSpPr>
            <a:spLocks noGrp="1"/>
          </p:cNvSpPr>
          <p:nvPr>
            <p:ph sz="half" idx="2"/>
          </p:nvPr>
        </p:nvSpPr>
        <p:spPr>
          <a:xfrm>
            <a:off x="4648200" y="1347614"/>
            <a:ext cx="4038600" cy="3603847"/>
          </a:xfrm>
        </p:spPr>
        <p:txBody>
          <a:bodyPr>
            <a:normAutofit fontScale="47500" lnSpcReduction="20000"/>
          </a:bodyPr>
          <a:lstStyle/>
          <a:p>
            <a:r>
              <a:rPr lang="nl-NL" dirty="0" smtClean="0">
                <a:solidFill>
                  <a:srgbClr val="007A37"/>
                </a:solidFill>
              </a:rPr>
              <a:t>Joystick</a:t>
            </a:r>
          </a:p>
          <a:p>
            <a:pPr lvl="1"/>
            <a:r>
              <a:rPr lang="nl-NL" dirty="0" smtClean="0"/>
              <a:t>Control position or control speed</a:t>
            </a:r>
          </a:p>
          <a:p>
            <a:pPr lvl="1"/>
            <a:r>
              <a:rPr lang="nl-NL" dirty="0" smtClean="0"/>
              <a:t>Take care of calibration and drift</a:t>
            </a:r>
          </a:p>
          <a:p>
            <a:r>
              <a:rPr lang="nl-NL" sz="2700" dirty="0" smtClean="0">
                <a:solidFill>
                  <a:srgbClr val="007A37"/>
                </a:solidFill>
              </a:rPr>
              <a:t>3-color LED</a:t>
            </a:r>
          </a:p>
          <a:p>
            <a:pPr lvl="1"/>
            <a:r>
              <a:rPr lang="nl-NL" dirty="0" smtClean="0"/>
              <a:t>To make any color</a:t>
            </a:r>
          </a:p>
          <a:p>
            <a:r>
              <a:rPr lang="nl-NL" dirty="0" smtClean="0">
                <a:solidFill>
                  <a:srgbClr val="FF0000"/>
                </a:solidFill>
              </a:rPr>
              <a:t>Counter function</a:t>
            </a:r>
          </a:p>
          <a:p>
            <a:pPr lvl="1"/>
            <a:r>
              <a:rPr lang="nl-NL" dirty="0" smtClean="0"/>
              <a:t>With button or IR slotted sensor</a:t>
            </a:r>
          </a:p>
          <a:p>
            <a:r>
              <a:rPr lang="nl-NL" sz="2700" dirty="0" smtClean="0">
                <a:solidFill>
                  <a:srgbClr val="007A37"/>
                </a:solidFill>
              </a:rPr>
              <a:t>Rain sensor</a:t>
            </a:r>
          </a:p>
          <a:p>
            <a:r>
              <a:rPr lang="nl-NL" sz="2700" dirty="0" smtClean="0">
                <a:solidFill>
                  <a:srgbClr val="007A37"/>
                </a:solidFill>
              </a:rPr>
              <a:t>Tilt sensor</a:t>
            </a:r>
          </a:p>
          <a:p>
            <a:r>
              <a:rPr lang="nl-NL" sz="2700" dirty="0" smtClean="0">
                <a:solidFill>
                  <a:srgbClr val="007A37"/>
                </a:solidFill>
              </a:rPr>
              <a:t>Sound sensor</a:t>
            </a:r>
          </a:p>
          <a:p>
            <a:r>
              <a:rPr lang="nl-NL" dirty="0" smtClean="0">
                <a:solidFill>
                  <a:srgbClr val="FF0000"/>
                </a:solidFill>
              </a:rPr>
              <a:t>Strongly link the config file to the Arduino</a:t>
            </a:r>
          </a:p>
          <a:p>
            <a:pPr lvl="1"/>
            <a:r>
              <a:rPr lang="nl-NL" dirty="0" smtClean="0"/>
              <a:t>For safety</a:t>
            </a:r>
          </a:p>
          <a:p>
            <a:pPr lvl="1"/>
            <a:r>
              <a:rPr lang="nl-NL" dirty="0" smtClean="0"/>
              <a:t>For connection errors</a:t>
            </a:r>
          </a:p>
          <a:p>
            <a:r>
              <a:rPr lang="nl-NL" dirty="0" smtClean="0">
                <a:solidFill>
                  <a:srgbClr val="FF0000"/>
                </a:solidFill>
              </a:rPr>
              <a:t>Control multiple Arduinos concurrently</a:t>
            </a:r>
          </a:p>
          <a:p>
            <a:r>
              <a:rPr lang="nl-NL" dirty="0" smtClean="0">
                <a:solidFill>
                  <a:srgbClr val="FF0000"/>
                </a:solidFill>
              </a:rPr>
              <a:t>Power On Self Test</a:t>
            </a:r>
          </a:p>
          <a:p>
            <a:r>
              <a:rPr lang="nl-NL" sz="2700" dirty="0" smtClean="0">
                <a:solidFill>
                  <a:srgbClr val="007A37"/>
                </a:solidFill>
              </a:rPr>
              <a:t>Controlling a relay</a:t>
            </a:r>
          </a:p>
          <a:p>
            <a:r>
              <a:rPr lang="nl-NL" sz="2700" dirty="0" smtClean="0">
                <a:solidFill>
                  <a:srgbClr val="007A37"/>
                </a:solidFill>
              </a:rPr>
              <a:t>Controlling 220 Volt appliances (only info)</a:t>
            </a:r>
          </a:p>
          <a:p>
            <a:r>
              <a:rPr lang="nl-NL" sz="2700" dirty="0" smtClean="0">
                <a:solidFill>
                  <a:srgbClr val="007A37"/>
                </a:solidFill>
              </a:rPr>
              <a:t>Controlling a camera (only info)</a:t>
            </a:r>
            <a:endParaRPr lang="nl-NL"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90</a:t>
            </a:fld>
            <a:endParaRPr lang="nl-NL"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ctrTitle"/>
          </p:nvPr>
        </p:nvSpPr>
        <p:spPr/>
        <p:txBody>
          <a:bodyPr/>
          <a:lstStyle/>
          <a:p>
            <a:pPr algn="ctr"/>
            <a:r>
              <a:rPr lang="nl-NL" dirty="0" smtClean="0"/>
              <a:t>Joy stick</a:t>
            </a:r>
            <a:endParaRPr lang="nl-NL" dirty="0"/>
          </a:p>
        </p:txBody>
      </p:sp>
      <p:sp>
        <p:nvSpPr>
          <p:cNvPr id="5" name="Tijdelijke aanduiding voor dianummer 4"/>
          <p:cNvSpPr>
            <a:spLocks noGrp="1"/>
          </p:cNvSpPr>
          <p:nvPr>
            <p:ph type="sldNum" sz="quarter" idx="4294967295"/>
          </p:nvPr>
        </p:nvSpPr>
        <p:spPr>
          <a:xfrm>
            <a:off x="8629650" y="4767263"/>
            <a:ext cx="514350" cy="274637"/>
          </a:xfrm>
        </p:spPr>
        <p:txBody>
          <a:bodyPr/>
          <a:lstStyle/>
          <a:p>
            <a:fld id="{6802DAD7-DC19-4A9E-93C3-E71314786426}" type="slidenum">
              <a:rPr lang="nl-NL" smtClean="0"/>
              <a:pPr/>
              <a:t>91</a:t>
            </a:fld>
            <a:endParaRPr lang="nl-NL"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5810video\Documents\Weekendschool\Pi And More\PiAndMore WS - 5 - joy stick_bb.jpg"/>
          <p:cNvPicPr>
            <a:picLocks noChangeAspect="1" noChangeArrowheads="1"/>
          </p:cNvPicPr>
          <p:nvPr/>
        </p:nvPicPr>
        <p:blipFill>
          <a:blip r:embed="rId3" cstate="print"/>
          <a:srcRect/>
          <a:stretch>
            <a:fillRect/>
          </a:stretch>
        </p:blipFill>
        <p:spPr bwMode="auto">
          <a:xfrm>
            <a:off x="-1" y="1061993"/>
            <a:ext cx="5223154" cy="4084117"/>
          </a:xfrm>
          <a:prstGeom prst="rect">
            <a:avLst/>
          </a:prstGeom>
          <a:noFill/>
        </p:spPr>
      </p:pic>
      <p:sp>
        <p:nvSpPr>
          <p:cNvPr id="2" name="Titel 1"/>
          <p:cNvSpPr>
            <a:spLocks noGrp="1"/>
          </p:cNvSpPr>
          <p:nvPr>
            <p:ph type="title"/>
          </p:nvPr>
        </p:nvSpPr>
        <p:spPr/>
        <p:txBody>
          <a:bodyPr/>
          <a:lstStyle/>
          <a:p>
            <a:r>
              <a:rPr lang="nl-NL" dirty="0" smtClean="0"/>
              <a:t>Adding the joy stick</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92</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15" name="PIJL-OMHOOG 14"/>
          <p:cNvSpPr/>
          <p:nvPr/>
        </p:nvSpPr>
        <p:spPr>
          <a:xfrm rot="10800000">
            <a:off x="3131840" y="1131590"/>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4" name="PIJL-OMHOOG 13"/>
          <p:cNvSpPr/>
          <p:nvPr/>
        </p:nvSpPr>
        <p:spPr>
          <a:xfrm rot="5400000">
            <a:off x="683568" y="1851670"/>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6" name="Tekstvak 15"/>
          <p:cNvSpPr txBox="1"/>
          <p:nvPr/>
        </p:nvSpPr>
        <p:spPr>
          <a:xfrm>
            <a:off x="3203848" y="4443958"/>
            <a:ext cx="4752528" cy="646331"/>
          </a:xfrm>
          <a:prstGeom prst="rect">
            <a:avLst/>
          </a:prstGeom>
          <a:solidFill>
            <a:srgbClr val="FF3300"/>
          </a:solidFill>
        </p:spPr>
        <p:txBody>
          <a:bodyPr wrap="square" rtlCol="0">
            <a:spAutoFit/>
          </a:bodyPr>
          <a:lstStyle/>
          <a:p>
            <a:pPr algn="ctr"/>
            <a:r>
              <a:rPr lang="nl-NL" dirty="0" smtClean="0">
                <a:solidFill>
                  <a:schemeClr val="bg1"/>
                </a:solidFill>
              </a:rPr>
              <a:t>Don’t forget: power off and USB cable out before making changes!</a:t>
            </a:r>
            <a:endParaRPr lang="nl-NL" dirty="0">
              <a:solidFill>
                <a:schemeClr val="bg1"/>
              </a:solidFill>
            </a:endParaRPr>
          </a:p>
        </p:txBody>
      </p:sp>
      <p:cxnSp>
        <p:nvCxnSpPr>
          <p:cNvPr id="18" name="Rechte verbindingslijn met pijl 17"/>
          <p:cNvCxnSpPr/>
          <p:nvPr/>
        </p:nvCxnSpPr>
        <p:spPr>
          <a:xfrm>
            <a:off x="1547664" y="987574"/>
            <a:ext cx="115212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Tekstvak 18"/>
          <p:cNvSpPr txBox="1"/>
          <p:nvPr/>
        </p:nvSpPr>
        <p:spPr>
          <a:xfrm>
            <a:off x="1331640" y="864660"/>
            <a:ext cx="216024" cy="261610"/>
          </a:xfrm>
          <a:prstGeom prst="rect">
            <a:avLst/>
          </a:prstGeom>
          <a:noFill/>
        </p:spPr>
        <p:txBody>
          <a:bodyPr wrap="square" rtlCol="0">
            <a:spAutoFit/>
          </a:bodyPr>
          <a:lstStyle/>
          <a:p>
            <a:r>
              <a:rPr lang="nl-NL" sz="1050" dirty="0" smtClean="0"/>
              <a:t>X</a:t>
            </a:r>
            <a:endParaRPr lang="nl-NL" sz="1050" dirty="0"/>
          </a:p>
        </p:txBody>
      </p:sp>
      <p:cxnSp>
        <p:nvCxnSpPr>
          <p:cNvPr id="20" name="Rechte verbindingslijn met pijl 19"/>
          <p:cNvCxnSpPr/>
          <p:nvPr/>
        </p:nvCxnSpPr>
        <p:spPr>
          <a:xfrm flipH="1">
            <a:off x="2843808" y="1131590"/>
            <a:ext cx="7868" cy="8640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Tekstvak 21"/>
          <p:cNvSpPr txBox="1"/>
          <p:nvPr/>
        </p:nvSpPr>
        <p:spPr>
          <a:xfrm>
            <a:off x="2771800" y="1059582"/>
            <a:ext cx="216024" cy="253916"/>
          </a:xfrm>
          <a:prstGeom prst="rect">
            <a:avLst/>
          </a:prstGeom>
          <a:noFill/>
        </p:spPr>
        <p:txBody>
          <a:bodyPr wrap="square" rtlCol="0">
            <a:spAutoFit/>
          </a:bodyPr>
          <a:lstStyle/>
          <a:p>
            <a:r>
              <a:rPr lang="nl-NL" sz="1050" dirty="0" smtClean="0"/>
              <a:t>Y</a:t>
            </a:r>
            <a:endParaRPr lang="nl-NL" sz="1050"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Try it out</a:t>
            </a:r>
            <a:endParaRPr lang="nl-NL" dirty="0"/>
          </a:p>
        </p:txBody>
      </p:sp>
      <p:sp>
        <p:nvSpPr>
          <p:cNvPr id="3" name="Tijdelijke aanduiding voor inhoud 2"/>
          <p:cNvSpPr>
            <a:spLocks noGrp="1"/>
          </p:cNvSpPr>
          <p:nvPr>
            <p:ph idx="1"/>
          </p:nvPr>
        </p:nvSpPr>
        <p:spPr/>
        <p:txBody>
          <a:bodyPr>
            <a:normAutofit fontScale="92500" lnSpcReduction="20000"/>
          </a:bodyPr>
          <a:lstStyle/>
          <a:p>
            <a:r>
              <a:rPr lang="nl-NL" dirty="0" smtClean="0"/>
              <a:t>A joy stick has two small potentiometers and a button</a:t>
            </a:r>
          </a:p>
          <a:p>
            <a:pPr lvl="1"/>
            <a:r>
              <a:rPr lang="nl-NL" dirty="0" smtClean="0"/>
              <a:t>When the joy stick is released (neutral position), the potentiometers are in the middle of the value range (middle between 0 and 1024)</a:t>
            </a:r>
          </a:p>
          <a:p>
            <a:pPr lvl="1"/>
            <a:r>
              <a:rPr lang="nl-NL" dirty="0" smtClean="0"/>
              <a:t>There is one potentiometer for X and one for Y</a:t>
            </a:r>
          </a:p>
          <a:p>
            <a:pPr lvl="1"/>
            <a:r>
              <a:rPr lang="nl-NL" dirty="0" smtClean="0"/>
              <a:t>The button is operated when pressing the button.</a:t>
            </a:r>
          </a:p>
          <a:p>
            <a:r>
              <a:rPr lang="nl-NL" dirty="0" smtClean="0"/>
              <a:t>Reconnect and repower</a:t>
            </a:r>
          </a:p>
          <a:p>
            <a:r>
              <a:rPr lang="nl-NL" dirty="0" smtClean="0"/>
              <a:t>Wait till the Arduino LED blinks slowly.</a:t>
            </a:r>
          </a:p>
          <a:p>
            <a:r>
              <a:rPr lang="nl-NL" dirty="0" smtClean="0"/>
              <a:t>Now try moving and pressing the joy stick. Look at the 3 joy stick values to change</a:t>
            </a:r>
          </a:p>
          <a:p>
            <a:pPr lvl="1"/>
            <a:r>
              <a:rPr lang="nl-NL" dirty="0" smtClean="0"/>
              <a:t>JoystickX and JoystickY between about 0 and about 1024.</a:t>
            </a:r>
          </a:p>
          <a:p>
            <a:pPr lvl="1"/>
            <a:r>
              <a:rPr lang="nl-NL" dirty="0" smtClean="0"/>
              <a:t>Joystick Button between 0 and 1</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93</a:t>
            </a:fld>
            <a:endParaRPr lang="nl-NL"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Uses of Joysticks</a:t>
            </a:r>
            <a:endParaRPr lang="nl-NL" dirty="0"/>
          </a:p>
        </p:txBody>
      </p:sp>
      <p:sp>
        <p:nvSpPr>
          <p:cNvPr id="3" name="Tijdelijke aanduiding voor inhoud 2"/>
          <p:cNvSpPr>
            <a:spLocks noGrp="1"/>
          </p:cNvSpPr>
          <p:nvPr>
            <p:ph idx="1"/>
          </p:nvPr>
        </p:nvSpPr>
        <p:spPr/>
        <p:txBody>
          <a:bodyPr>
            <a:normAutofit fontScale="85000" lnSpcReduction="20000"/>
          </a:bodyPr>
          <a:lstStyle/>
          <a:p>
            <a:r>
              <a:rPr lang="nl-NL" dirty="0" smtClean="0"/>
              <a:t>You can directly use the value of the joystick </a:t>
            </a:r>
          </a:p>
          <a:p>
            <a:pPr lvl="1"/>
            <a:r>
              <a:rPr lang="nl-NL" dirty="0" smtClean="0"/>
              <a:t>E.g. to control the position of a servo</a:t>
            </a:r>
          </a:p>
          <a:p>
            <a:pPr lvl="1"/>
            <a:r>
              <a:rPr lang="nl-NL" dirty="0" smtClean="0"/>
              <a:t>E.g. to control the intensity of a LED</a:t>
            </a:r>
          </a:p>
          <a:p>
            <a:pPr lvl="1"/>
            <a:r>
              <a:rPr lang="nl-NL" dirty="0" smtClean="0"/>
              <a:t>When releasing the knob, it will move back to the middle value.</a:t>
            </a:r>
          </a:p>
          <a:p>
            <a:pPr lvl="1"/>
            <a:r>
              <a:rPr lang="nl-NL" dirty="0" smtClean="0"/>
              <a:t>E.g.: LED = JoystickX </a:t>
            </a:r>
          </a:p>
          <a:p>
            <a:r>
              <a:rPr lang="nl-NL" dirty="0" smtClean="0"/>
              <a:t>You can alternatively use the joystick to determine the speed of the change</a:t>
            </a:r>
          </a:p>
          <a:p>
            <a:pPr lvl="1"/>
            <a:r>
              <a:rPr lang="nl-NL" dirty="0" smtClean="0"/>
              <a:t>E.g. move a servo fast or slow. Let the servo stop at the latest position when you release the knob.</a:t>
            </a:r>
          </a:p>
          <a:p>
            <a:pPr lvl="2"/>
            <a:r>
              <a:rPr lang="nl-NL" dirty="0" smtClean="0"/>
              <a:t>E.g.: LED = LED + (JoystickX – 512) / 200             (512 = neutral position value, 200 = sensitivity)</a:t>
            </a:r>
          </a:p>
          <a:p>
            <a:pPr lvl="1"/>
            <a:r>
              <a:rPr lang="nl-NL" dirty="0" smtClean="0"/>
              <a:t>You can also use the Scratch pen function draw on the screen.</a:t>
            </a:r>
          </a:p>
          <a:p>
            <a:pPr lvl="2"/>
            <a:r>
              <a:rPr lang="nl-NL" dirty="0" smtClean="0"/>
              <a:t>And e.g. use the potentiometer to change pen width or color.</a:t>
            </a:r>
          </a:p>
          <a:p>
            <a:r>
              <a:rPr lang="nl-NL" dirty="0" smtClean="0"/>
              <a:t>Take care of drift and jitter (see next slide)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94</a:t>
            </a:fld>
            <a:endParaRPr lang="nl-NL"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Take care of drift and jitter</a:t>
            </a:r>
            <a:endParaRPr lang="nl-NL" dirty="0"/>
          </a:p>
        </p:txBody>
      </p:sp>
      <p:sp>
        <p:nvSpPr>
          <p:cNvPr id="3" name="Tijdelijke aanduiding voor inhoud 2"/>
          <p:cNvSpPr>
            <a:spLocks noGrp="1"/>
          </p:cNvSpPr>
          <p:nvPr>
            <p:ph idx="1"/>
          </p:nvPr>
        </p:nvSpPr>
        <p:spPr/>
        <p:txBody>
          <a:bodyPr>
            <a:normAutofit fontScale="92500" lnSpcReduction="20000"/>
          </a:bodyPr>
          <a:lstStyle/>
          <a:p>
            <a:r>
              <a:rPr lang="nl-NL" dirty="0" smtClean="0"/>
              <a:t>Not all joysticks will give the same value if they are in the middle position</a:t>
            </a:r>
          </a:p>
          <a:p>
            <a:r>
              <a:rPr lang="nl-NL" dirty="0" smtClean="0"/>
              <a:t>Influenced by temperature, the value produced in the middle position can drift over time.</a:t>
            </a:r>
          </a:p>
          <a:p>
            <a:r>
              <a:rPr lang="nl-NL" dirty="0" smtClean="0"/>
              <a:t>Therefore build in some threshold around the middle position</a:t>
            </a:r>
          </a:p>
          <a:p>
            <a:pPr lvl="1"/>
            <a:r>
              <a:rPr lang="nl-NL" dirty="0" smtClean="0"/>
              <a:t>If the middle position is 512, then do only react if the value changes by at least ca. 15, so e.g. &gt; 525 or &lt; 500.</a:t>
            </a:r>
          </a:p>
          <a:p>
            <a:pPr lvl="1"/>
            <a:r>
              <a:rPr lang="nl-NL" dirty="0" smtClean="0"/>
              <a:t>Whether 15 is enough as threshold you will learn over time. Increase the value if it drifts more than that.</a:t>
            </a:r>
          </a:p>
          <a:p>
            <a:pPr lvl="1"/>
            <a:r>
              <a:rPr lang="nl-NL" dirty="0" smtClean="0"/>
              <a:t>If you have a general program that works with several joysticks then you may have to use a larger threshold, or you need to calibrate (adapt the program for each particular servo).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95</a:t>
            </a:fld>
            <a:endParaRPr lang="nl-NL"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nl-NL" dirty="0" smtClean="0"/>
              <a:t>Control a 3-color LED</a:t>
            </a:r>
            <a:endParaRPr lang="nl-NL" dirty="0"/>
          </a:p>
        </p:txBody>
      </p:sp>
      <p:sp>
        <p:nvSpPr>
          <p:cNvPr id="6" name="Ondertitel 5"/>
          <p:cNvSpPr>
            <a:spLocks noGrp="1"/>
          </p:cNvSpPr>
          <p:nvPr>
            <p:ph type="subTitle" idx="1"/>
          </p:nvPr>
        </p:nvSpPr>
        <p:spPr/>
        <p:txBody>
          <a:bodyPr/>
          <a:lstStyle/>
          <a:p>
            <a:r>
              <a:rPr lang="nl-NL" dirty="0" smtClean="0">
                <a:solidFill>
                  <a:schemeClr val="bg1"/>
                </a:solidFill>
              </a:rPr>
              <a:t>To make all colors</a:t>
            </a:r>
            <a:endParaRPr lang="nl-NL" dirty="0">
              <a:solidFill>
                <a:schemeClr val="bg1"/>
              </a:solidFill>
            </a:endParaRPr>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96</a:t>
            </a:fld>
            <a:endParaRPr lang="nl-NL"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Control a 3-color LED</a:t>
            </a:r>
            <a:endParaRPr lang="nl-NL" dirty="0"/>
          </a:p>
        </p:txBody>
      </p:sp>
      <p:sp>
        <p:nvSpPr>
          <p:cNvPr id="3" name="Tijdelijke aanduiding voor inhoud 2"/>
          <p:cNvSpPr>
            <a:spLocks noGrp="1"/>
          </p:cNvSpPr>
          <p:nvPr>
            <p:ph idx="1"/>
          </p:nvPr>
        </p:nvSpPr>
        <p:spPr/>
        <p:txBody>
          <a:bodyPr>
            <a:normAutofit fontScale="62500" lnSpcReduction="20000"/>
          </a:bodyPr>
          <a:lstStyle/>
          <a:p>
            <a:r>
              <a:rPr lang="nl-NL" dirty="0" smtClean="0"/>
              <a:t>A 3-color LED has 3 LEDs in one package</a:t>
            </a:r>
          </a:p>
          <a:p>
            <a:pPr lvl="1"/>
            <a:r>
              <a:rPr lang="nl-NL" dirty="0" smtClean="0"/>
              <a:t>Green</a:t>
            </a:r>
          </a:p>
          <a:p>
            <a:pPr lvl="1"/>
            <a:r>
              <a:rPr lang="nl-NL" dirty="0" smtClean="0"/>
              <a:t>Red</a:t>
            </a:r>
          </a:p>
          <a:p>
            <a:pPr lvl="1"/>
            <a:r>
              <a:rPr lang="nl-NL" dirty="0" smtClean="0"/>
              <a:t>Blue</a:t>
            </a:r>
          </a:p>
          <a:p>
            <a:r>
              <a:rPr lang="nl-NL" dirty="0" smtClean="0"/>
              <a:t>Use PWM to change the intensity of each color</a:t>
            </a:r>
          </a:p>
          <a:p>
            <a:pPr lvl="1"/>
            <a:r>
              <a:rPr lang="nl-NL" dirty="0" smtClean="0"/>
              <a:t>In that way you can create the entire spectrum of light</a:t>
            </a:r>
          </a:p>
          <a:p>
            <a:pPr lvl="1"/>
            <a:r>
              <a:rPr lang="nl-NL" dirty="0" smtClean="0"/>
              <a:t>Including white light</a:t>
            </a:r>
          </a:p>
          <a:p>
            <a:r>
              <a:rPr lang="nl-NL" dirty="0" smtClean="0"/>
              <a:t>Connect the 3-color LED carefully to the pins as defined in the config file. </a:t>
            </a:r>
          </a:p>
          <a:p>
            <a:r>
              <a:rPr lang="nl-NL" dirty="0" smtClean="0"/>
              <a:t>Also connect the minus (–) pin to GND</a:t>
            </a:r>
          </a:p>
          <a:p>
            <a:r>
              <a:rPr lang="nl-NL" dirty="0" smtClean="0"/>
              <a:t>Reconnect and repower</a:t>
            </a:r>
          </a:p>
          <a:p>
            <a:r>
              <a:rPr lang="nl-NL" dirty="0" smtClean="0"/>
              <a:t>No need to restart scratchClient (since no update to the config file was made)</a:t>
            </a:r>
          </a:p>
          <a:p>
            <a:r>
              <a:rPr lang="nl-NL" dirty="0" smtClean="0"/>
              <a:t>Give the corresponding variables in Scratch values between 0 and 100 with the slider on the variable. </a:t>
            </a:r>
          </a:p>
          <a:p>
            <a:pPr lvl="1"/>
            <a:r>
              <a:rPr lang="nl-NL" dirty="0" smtClean="0"/>
              <a:t>Does it work?</a:t>
            </a:r>
          </a:p>
          <a:p>
            <a:r>
              <a:rPr lang="nl-NL" dirty="0" smtClean="0"/>
              <a:t>We will see in the next slide how to use values between 0 and 255</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97</a:t>
            </a:fld>
            <a:endParaRPr lang="nl-NL" dirty="0"/>
          </a:p>
        </p:txBody>
      </p:sp>
      <p:sp>
        <p:nvSpPr>
          <p:cNvPr id="6" name="Tekstvak 5"/>
          <p:cNvSpPr txBox="1"/>
          <p:nvPr/>
        </p:nvSpPr>
        <p:spPr>
          <a:xfrm>
            <a:off x="6084168" y="987574"/>
            <a:ext cx="2915816" cy="923330"/>
          </a:xfrm>
          <a:prstGeom prst="rect">
            <a:avLst/>
          </a:prstGeom>
          <a:solidFill>
            <a:srgbClr val="FF3300"/>
          </a:solidFill>
        </p:spPr>
        <p:txBody>
          <a:bodyPr wrap="square" rtlCol="0">
            <a:spAutoFit/>
          </a:bodyPr>
          <a:lstStyle/>
          <a:p>
            <a:pPr algn="ctr"/>
            <a:r>
              <a:rPr lang="nl-NL" dirty="0" smtClean="0">
                <a:solidFill>
                  <a:schemeClr val="bg1"/>
                </a:solidFill>
              </a:rPr>
              <a:t>Don’t forget: power off and USB cable out before making changes!</a:t>
            </a:r>
            <a:endParaRPr lang="nl-NL" dirty="0">
              <a:solidFill>
                <a:schemeClr val="bg1"/>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nashanselma2\weekendschool\screenshots\piandmore20170623Jun061498247414.jpg"/>
          <p:cNvPicPr>
            <a:picLocks noChangeAspect="1" noChangeArrowheads="1"/>
          </p:cNvPicPr>
          <p:nvPr/>
        </p:nvPicPr>
        <p:blipFill>
          <a:blip r:embed="rId3" cstate="print"/>
          <a:srcRect/>
          <a:stretch>
            <a:fillRect/>
          </a:stretch>
        </p:blipFill>
        <p:spPr bwMode="auto">
          <a:xfrm>
            <a:off x="4571999" y="699542"/>
            <a:ext cx="4393876" cy="3744416"/>
          </a:xfrm>
          <a:prstGeom prst="rect">
            <a:avLst/>
          </a:prstGeom>
          <a:noFill/>
        </p:spPr>
      </p:pic>
      <p:sp>
        <p:nvSpPr>
          <p:cNvPr id="2" name="Titel 1"/>
          <p:cNvSpPr>
            <a:spLocks noGrp="1"/>
          </p:cNvSpPr>
          <p:nvPr>
            <p:ph type="title"/>
          </p:nvPr>
        </p:nvSpPr>
        <p:spPr>
          <a:xfrm>
            <a:off x="457200" y="0"/>
            <a:ext cx="8229600" cy="1131590"/>
          </a:xfrm>
        </p:spPr>
        <p:txBody>
          <a:bodyPr>
            <a:normAutofit fontScale="90000"/>
          </a:bodyPr>
          <a:lstStyle/>
          <a:p>
            <a:r>
              <a:rPr lang="nl-NL" dirty="0" smtClean="0"/>
              <a:t>Connecting the 3-color LED to the joy stick (via Scratch)</a:t>
            </a:r>
            <a:endParaRPr lang="nl-NL" dirty="0"/>
          </a:p>
        </p:txBody>
      </p:sp>
      <p:sp>
        <p:nvSpPr>
          <p:cNvPr id="3" name="Tijdelijke aanduiding voor inhoud 2"/>
          <p:cNvSpPr>
            <a:spLocks noGrp="1"/>
          </p:cNvSpPr>
          <p:nvPr>
            <p:ph idx="1"/>
          </p:nvPr>
        </p:nvSpPr>
        <p:spPr>
          <a:xfrm>
            <a:off x="457200" y="1200151"/>
            <a:ext cx="4042792" cy="3394472"/>
          </a:xfrm>
        </p:spPr>
        <p:txBody>
          <a:bodyPr>
            <a:normAutofit fontScale="92500"/>
          </a:bodyPr>
          <a:lstStyle/>
          <a:p>
            <a:r>
              <a:rPr lang="nl-NL" dirty="0" smtClean="0"/>
              <a:t>Write a program in Scratch that:</a:t>
            </a:r>
          </a:p>
          <a:p>
            <a:pPr lvl="1"/>
            <a:r>
              <a:rPr lang="nl-NL" dirty="0" smtClean="0"/>
              <a:t>Uses the value of the X direction of the joy stick to determine red, green or blue</a:t>
            </a:r>
          </a:p>
          <a:p>
            <a:pPr lvl="1"/>
            <a:r>
              <a:rPr lang="nl-NL" dirty="0" smtClean="0"/>
              <a:t>Uses the value of the Y direction to change the intensity of the respective LED</a:t>
            </a:r>
          </a:p>
          <a:p>
            <a:pPr lvl="1"/>
            <a:r>
              <a:rPr lang="nl-NL" dirty="0" smtClean="0"/>
              <a:t>When releasing the joy stick, the colors should stay </a:t>
            </a:r>
          </a:p>
          <a:p>
            <a:pPr lvl="1"/>
            <a:r>
              <a:rPr lang="nl-NL" dirty="0" smtClean="0"/>
              <a:t>You will need these elements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98</a:t>
            </a:fld>
            <a:endParaRPr lang="nl-NL" dirty="0"/>
          </a:p>
        </p:txBody>
      </p:sp>
      <p:cxnSp>
        <p:nvCxnSpPr>
          <p:cNvPr id="7" name="Rechte verbindingslijn met pijl 6"/>
          <p:cNvCxnSpPr/>
          <p:nvPr/>
        </p:nvCxnSpPr>
        <p:spPr>
          <a:xfrm flipV="1">
            <a:off x="3995936" y="4083918"/>
            <a:ext cx="504056" cy="21602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7308304" y="3579862"/>
            <a:ext cx="1152128" cy="646331"/>
          </a:xfrm>
          <a:prstGeom prst="rect">
            <a:avLst/>
          </a:prstGeom>
          <a:solidFill>
            <a:srgbClr val="FF0000"/>
          </a:solidFill>
        </p:spPr>
        <p:txBody>
          <a:bodyPr wrap="square" rtlCol="0">
            <a:spAutoFit/>
          </a:bodyPr>
          <a:lstStyle/>
          <a:p>
            <a:r>
              <a:rPr lang="nl-NL" sz="1200" dirty="0" smtClean="0">
                <a:solidFill>
                  <a:schemeClr val="bg1"/>
                </a:solidFill>
              </a:rPr>
              <a:t>You need this block 3 times for the 3 colors</a:t>
            </a:r>
            <a:endParaRPr lang="nl-NL" sz="1200" dirty="0">
              <a:solidFill>
                <a:schemeClr val="bg1"/>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nl-NL" dirty="0" smtClean="0"/>
              <a:t>The new counting function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99</a:t>
            </a:fld>
            <a:endParaRPr lang="nl-NL" dirty="0"/>
          </a:p>
        </p:txBody>
      </p:sp>
    </p:spTree>
  </p:cSld>
  <p:clrMapOvr>
    <a:masterClrMapping/>
  </p:clrMapOvr>
</p:sld>
</file>

<file path=ppt/theme/theme1.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17916</TotalTime>
  <Words>8464</Words>
  <Application>Microsoft Office PowerPoint</Application>
  <PresentationFormat>Diavoorstelling (16:9)</PresentationFormat>
  <Paragraphs>1180</Paragraphs>
  <Slides>152</Slides>
  <Notes>150</Notes>
  <HiddenSlides>0</HiddenSlides>
  <MMClips>0</MMClips>
  <ScaleCrop>false</ScaleCrop>
  <HeadingPairs>
    <vt:vector size="4" baseType="variant">
      <vt:variant>
        <vt:lpstr>Thema</vt:lpstr>
      </vt:variant>
      <vt:variant>
        <vt:i4>1</vt:i4>
      </vt:variant>
      <vt:variant>
        <vt:lpstr>Diatitels</vt:lpstr>
      </vt:variant>
      <vt:variant>
        <vt:i4>152</vt:i4>
      </vt:variant>
    </vt:vector>
  </HeadingPairs>
  <TitlesOfParts>
    <vt:vector size="153" baseType="lpstr">
      <vt:lpstr>Office-thema</vt:lpstr>
      <vt:lpstr>Physical computing vanuit Scratch met gebruik van scratchClient – Beginners  Bestuur servo’s, LED’s en meer vanuit Scratch met gebruik van Raspberry Pi, Arduino en scratchClient</vt:lpstr>
      <vt:lpstr>Deel 1: Introductie</vt:lpstr>
      <vt:lpstr>Als de presentatie een puinhoop is …</vt:lpstr>
      <vt:lpstr>Als je na de les naar de presentatie kijkt …</vt:lpstr>
      <vt:lpstr>Ergonomics</vt:lpstr>
      <vt:lpstr>Hoe is het vandaag georganiseerd? </vt:lpstr>
      <vt:lpstr>Het doel van vandaag</vt:lpstr>
      <vt:lpstr>Geen doel is ...</vt:lpstr>
      <vt:lpstr>Slechts een paar regels vandaag ...</vt:lpstr>
      <vt:lpstr>De opzet</vt:lpstr>
      <vt:lpstr>Waar is de presentatie?</vt:lpstr>
      <vt:lpstr>Deel 2: Leer de componenten kennen</vt:lpstr>
      <vt:lpstr>Breadboard (broodplank)</vt:lpstr>
      <vt:lpstr>Bekijk het Arduino Nano uitbreidings bord</vt:lpstr>
      <vt:lpstr>Hoe het uiteindelijke bord er uit ziet ... </vt:lpstr>
      <vt:lpstr>… en als je verder gaat met de les voor gevorderden</vt:lpstr>
      <vt:lpstr>Deel 3: Het laden van de schets in de Arduino</vt:lpstr>
      <vt:lpstr>Voorbereiden van het programmeren van de Arduino Nano</vt:lpstr>
      <vt:lpstr>Uploaden van scratchClient naar de Arduino</vt:lpstr>
      <vt:lpstr>Deel 4: Het definiëren van de configuratie</vt:lpstr>
      <vt:lpstr>Het starten van de config tool</vt:lpstr>
      <vt:lpstr>Het maken van de eerste config file</vt:lpstr>
      <vt:lpstr>Sla het config bestand op</vt:lpstr>
      <vt:lpstr>Deel 5: Bedraden van het bord en test met het eerste config bestand</vt:lpstr>
      <vt:lpstr>Leg het bord op deze manier voor  je</vt:lpstr>
      <vt:lpstr>Gebruik korte draden en gebruik de aangegeven gaten</vt:lpstr>
      <vt:lpstr>Sluit de voedingsdraden aan</vt:lpstr>
      <vt:lpstr>Sluit de rode LED en de drukknop aan</vt:lpstr>
      <vt:lpstr>Waarom een weerstand in serie met de LED?</vt:lpstr>
      <vt:lpstr>Wat moet Arduino krijgen op een Digitale Input pen?</vt:lpstr>
      <vt:lpstr>Het maken van een LOW (= laag) signaal</vt:lpstr>
      <vt:lpstr>Het maken van een HIGH (= hoog) signaal</vt:lpstr>
      <vt:lpstr>Maak de input HIGH zonder externe weerstand</vt:lpstr>
      <vt:lpstr>Gevaar als je verkeerd configureert</vt:lpstr>
      <vt:lpstr>Weerstand in serie om schade te voorkomen bij verkeerde configuratie</vt:lpstr>
      <vt:lpstr>Check / dubbel check</vt:lpstr>
      <vt:lpstr>Maak een script bestand om scratchClient te starten</vt:lpstr>
      <vt:lpstr>Breng alles samen</vt:lpstr>
      <vt:lpstr>Maak het Scratch programma</vt:lpstr>
      <vt:lpstr>Werkt het? (zie de volgende pagina voor hulp) </vt:lpstr>
      <vt:lpstr>Wat als het niet werkt?</vt:lpstr>
      <vt:lpstr>Het monitoren van de variabelen</vt:lpstr>
      <vt:lpstr>Programma in Scratch</vt:lpstr>
      <vt:lpstr>Denk je nog aan …</vt:lpstr>
      <vt:lpstr>Deel 6: Voeg de grote groene LED toe</vt:lpstr>
      <vt:lpstr>Verander de bedrading op het bord</vt:lpstr>
      <vt:lpstr>Het toevoegen van de groene LED</vt:lpstr>
      <vt:lpstr>Check en sluit opnieuw aan</vt:lpstr>
      <vt:lpstr>Werk het config bestand bij en start scratchClient opnieuw</vt:lpstr>
      <vt:lpstr>Werk het Scratch programma bij</vt:lpstr>
      <vt:lpstr>Deel 7: Voeg analoge input toe</vt:lpstr>
      <vt:lpstr>De elektronica van een potentiometer</vt:lpstr>
      <vt:lpstr>Voeg analoge input toe</vt:lpstr>
      <vt:lpstr>Werk het config bestand bij</vt:lpstr>
      <vt:lpstr>Test of het werkt</vt:lpstr>
      <vt:lpstr>Deel 8: Pulsbreedte Modulatie (Pulse Width Modulation = PWM)</vt:lpstr>
      <vt:lpstr>Waar we zijn …</vt:lpstr>
      <vt:lpstr>Pulsbreedte Modulatie (PWM)</vt:lpstr>
      <vt:lpstr>Het dimmen van een LED met PWM</vt:lpstr>
      <vt:lpstr>Test</vt:lpstr>
      <vt:lpstr>Bestuur de grote blauwe LED met de  Potmeter (via Scratch)</vt:lpstr>
      <vt:lpstr>Besturen van een servo met PWM</vt:lpstr>
      <vt:lpstr>Voeg een servo toe op pen 12</vt:lpstr>
      <vt:lpstr>Testen van de servo</vt:lpstr>
      <vt:lpstr>Stuur een zoemer aan met PWM</vt:lpstr>
      <vt:lpstr>Sluit de zoemer aan op pen 11</vt:lpstr>
      <vt:lpstr>Het testen van de zoemer</vt:lpstr>
      <vt:lpstr>PWM beperkingen van Arduino (Nano and Uno)</vt:lpstr>
      <vt:lpstr>Deel 9: Maak een Scratch programma</vt:lpstr>
      <vt:lpstr>Integrate with sprites</vt:lpstr>
      <vt:lpstr>Add the Big Green LED sprite</vt:lpstr>
      <vt:lpstr>Add the Big Blue LED sprite</vt:lpstr>
      <vt:lpstr>Part 10: Take your work home</vt:lpstr>
      <vt:lpstr>Do you want to take your work home?</vt:lpstr>
      <vt:lpstr>Part 11: Summary &amp; take aways</vt:lpstr>
      <vt:lpstr>Take aways of the beginners workshop</vt:lpstr>
      <vt:lpstr>If you want to know more …</vt:lpstr>
      <vt:lpstr>Part 12: Clean up / teardown</vt:lpstr>
      <vt:lpstr>If you continue to the Advanced Workshop …</vt:lpstr>
      <vt:lpstr>If your scratchClient day ends here …</vt:lpstr>
      <vt:lpstr>More information</vt:lpstr>
      <vt:lpstr>End of the beginners workshop</vt:lpstr>
      <vt:lpstr>Physical computing from Scratch using scratchClient – Advanced  Control servos, LEDs and more from Scratch using RPi, Arduino, scratchClient</vt:lpstr>
      <vt:lpstr>Before we start</vt:lpstr>
      <vt:lpstr>If you do not roll over from the beginners workshop …</vt:lpstr>
      <vt:lpstr>Make a script file to start scratchClient</vt:lpstr>
      <vt:lpstr>Connect the power wires</vt:lpstr>
      <vt:lpstr>Make the config file for all steps</vt:lpstr>
      <vt:lpstr>Make variables</vt:lpstr>
      <vt:lpstr>Choose the topics you want to give priority</vt:lpstr>
      <vt:lpstr>Joy stick</vt:lpstr>
      <vt:lpstr>Adding the joy stick</vt:lpstr>
      <vt:lpstr>Try it out</vt:lpstr>
      <vt:lpstr>Uses of Joysticks</vt:lpstr>
      <vt:lpstr>Take care of drift and jitter</vt:lpstr>
      <vt:lpstr>Control a 3-color LED</vt:lpstr>
      <vt:lpstr>Control a 3-color LED</vt:lpstr>
      <vt:lpstr>Connecting the 3-color LED to the joy stick (via Scratch)</vt:lpstr>
      <vt:lpstr>The new counting function</vt:lpstr>
      <vt:lpstr>Why a special counting function?</vt:lpstr>
      <vt:lpstr>Counter function using a button</vt:lpstr>
      <vt:lpstr>Debouncing</vt:lpstr>
      <vt:lpstr>Adding the count button</vt:lpstr>
      <vt:lpstr>Adding an IR speed sensor that counts on pin 10</vt:lpstr>
      <vt:lpstr>Differences between the counters</vt:lpstr>
      <vt:lpstr>Try out the setup</vt:lpstr>
      <vt:lpstr>Tilt sensor</vt:lpstr>
      <vt:lpstr>Tilt sensor</vt:lpstr>
      <vt:lpstr>Connect the tilt sensor to pin A1</vt:lpstr>
      <vt:lpstr>Rain Sensor</vt:lpstr>
      <vt:lpstr>Rain sensor</vt:lpstr>
      <vt:lpstr>Connect the rain sensor to pin A0</vt:lpstr>
      <vt:lpstr>Sound sensor</vt:lpstr>
      <vt:lpstr>Sound Sensor</vt:lpstr>
      <vt:lpstr>Connect the sound sensor to pin A3</vt:lpstr>
      <vt:lpstr>See the short pulses</vt:lpstr>
      <vt:lpstr>Strongly link the config file to the Arduino</vt:lpstr>
      <vt:lpstr>The ident functionality</vt:lpstr>
      <vt:lpstr>Programming the ident in the Arduino</vt:lpstr>
      <vt:lpstr>Testing ident functionality</vt:lpstr>
      <vt:lpstr>More about ident</vt:lpstr>
      <vt:lpstr>Controlling multiple Arduinos</vt:lpstr>
      <vt:lpstr>Control multiple Arduinos</vt:lpstr>
      <vt:lpstr>Creating a config file for multiple Arduinos</vt:lpstr>
      <vt:lpstr>Trying it out – merge and config</vt:lpstr>
      <vt:lpstr>Trying it out – Control from Scratch</vt:lpstr>
      <vt:lpstr>Making the /dev/ttyUSBnn not matter anymore</vt:lpstr>
      <vt:lpstr>Explaining the startup tool</vt:lpstr>
      <vt:lpstr>Power on self test (POST)</vt:lpstr>
      <vt:lpstr>Power on self test (POST)</vt:lpstr>
      <vt:lpstr>How to do the POST?</vt:lpstr>
      <vt:lpstr>Controlling a relay</vt:lpstr>
      <vt:lpstr>Controlling a relay</vt:lpstr>
      <vt:lpstr>Other issues – and the solution</vt:lpstr>
      <vt:lpstr>Connect the relay module to pin A2</vt:lpstr>
      <vt:lpstr>Use a servo to press buttons on appliances</vt:lpstr>
      <vt:lpstr>Safely controlling 220 Volt appliances</vt:lpstr>
      <vt:lpstr>Controlling a camera</vt:lpstr>
      <vt:lpstr>What else can scratchClient do?</vt:lpstr>
      <vt:lpstr>Can scratchClient do more? Yes!</vt:lpstr>
      <vt:lpstr>Take your work home</vt:lpstr>
      <vt:lpstr>Do you want to take your work home?</vt:lpstr>
      <vt:lpstr>Clean up / teardown</vt:lpstr>
      <vt:lpstr>Unplug and pack up</vt:lpstr>
      <vt:lpstr>More information</vt:lpstr>
      <vt:lpstr>End of the Advanced Workshop</vt:lpstr>
      <vt:lpstr>Appendix</vt:lpstr>
      <vt:lpstr>Maximum current per pin</vt:lpstr>
      <vt:lpstr>Calculation of the resistors</vt:lpstr>
      <vt:lpstr>Cost of the setup (1 of 2)</vt:lpstr>
      <vt:lpstr>Cost of the setup (2 of 2)</vt:lpstr>
      <vt:lpstr>The End</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 1</dc:title>
  <dc:creator>Hans de Jong</dc:creator>
  <cp:lastModifiedBy>Hans de Jong</cp:lastModifiedBy>
  <cp:revision>569</cp:revision>
  <dcterms:created xsi:type="dcterms:W3CDTF">2016-12-25T05:55:15Z</dcterms:created>
  <dcterms:modified xsi:type="dcterms:W3CDTF">2017-11-07T19:51:56Z</dcterms:modified>
</cp:coreProperties>
</file>